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4"/>
  </p:sldMasterIdLst>
  <p:notesMasterIdLst>
    <p:notesMasterId r:id="rId36"/>
  </p:notesMasterIdLst>
  <p:handoutMasterIdLst>
    <p:handoutMasterId r:id="rId37"/>
  </p:handoutMasterIdLst>
  <p:sldIdLst>
    <p:sldId id="261" r:id="rId5"/>
    <p:sldId id="265" r:id="rId6"/>
    <p:sldId id="264" r:id="rId7"/>
    <p:sldId id="263" r:id="rId8"/>
    <p:sldId id="268" r:id="rId9"/>
    <p:sldId id="269" r:id="rId10"/>
    <p:sldId id="270" r:id="rId11"/>
    <p:sldId id="271" r:id="rId12"/>
    <p:sldId id="272" r:id="rId13"/>
    <p:sldId id="273" r:id="rId14"/>
    <p:sldId id="274" r:id="rId15"/>
    <p:sldId id="275" r:id="rId16"/>
    <p:sldId id="276" r:id="rId17"/>
    <p:sldId id="278" r:id="rId18"/>
    <p:sldId id="281" r:id="rId19"/>
    <p:sldId id="277" r:id="rId20"/>
    <p:sldId id="279" r:id="rId21"/>
    <p:sldId id="280" r:id="rId22"/>
    <p:sldId id="291" r:id="rId23"/>
    <p:sldId id="258" r:id="rId24"/>
    <p:sldId id="290" r:id="rId25"/>
    <p:sldId id="282" r:id="rId26"/>
    <p:sldId id="283" r:id="rId27"/>
    <p:sldId id="284" r:id="rId28"/>
    <p:sldId id="285" r:id="rId29"/>
    <p:sldId id="286" r:id="rId30"/>
    <p:sldId id="287" r:id="rId31"/>
    <p:sldId id="289" r:id="rId32"/>
    <p:sldId id="262" r:id="rId33"/>
    <p:sldId id="267" r:id="rId34"/>
    <p:sldId id="26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8" autoAdjust="0"/>
    <p:restoredTop sz="94660"/>
  </p:normalViewPr>
  <p:slideViewPr>
    <p:cSldViewPr snapToGrid="0">
      <p:cViewPr varScale="1">
        <p:scale>
          <a:sx n="72" d="100"/>
          <a:sy n="72" d="100"/>
        </p:scale>
        <p:origin x="31" y="562"/>
      </p:cViewPr>
      <p:guideLst/>
    </p:cSldViewPr>
  </p:slideViewPr>
  <p:notesTextViewPr>
    <p:cViewPr>
      <p:scale>
        <a:sx n="1" d="1"/>
        <a:sy n="1" d="1"/>
      </p:scale>
      <p:origin x="0" y="0"/>
    </p:cViewPr>
  </p:notesTextViewPr>
  <p:notesViewPr>
    <p:cSldViewPr snapToGrid="0">
      <p:cViewPr varScale="1">
        <p:scale>
          <a:sx n="83" d="100"/>
          <a:sy n="83" d="100"/>
        </p:scale>
        <p:origin x="3210"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851177C-6BBE-481D-957E-1A6D547924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C456E9B6-980A-4A2E-85F4-0C5FEE7C94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C11B20-4723-4706-B1BB-1542C9C31E33}" type="datetime1">
              <a:rPr lang="zh-CN" altLang="en-US" smtClean="0">
                <a:latin typeface="Microsoft YaHei UI" panose="020B0503020204020204" pitchFamily="34" charset="-122"/>
                <a:ea typeface="Microsoft YaHei UI" panose="020B0503020204020204" pitchFamily="34" charset="-122"/>
              </a:rPr>
              <a:t>2023/11/18</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925B69BD-0438-4D14-863E-87917E563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18E9985B-2317-4E93-ACE5-58027F2AF2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906D06-8BDA-4F0A-9B00-E880DA6D489B}"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264199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322A10A-377F-4DCB-91FF-EAB4A56AF96B}" type="datetime1">
              <a:rPr lang="zh-CN" altLang="en-US" noProof="0" smtClean="0"/>
              <a:t>2023/11/18</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C275CD8D-B1D9-4658-A4F0-38CA8D83ED5D}" type="slidenum">
              <a:rPr lang="en-US" altLang="zh-CN" noProof="0" smtClean="0"/>
              <a:pPr/>
              <a:t>‹#›</a:t>
            </a:fld>
            <a:endParaRPr lang="zh-CN" altLang="en-U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75CD8D-B1D9-4658-A4F0-38CA8D83ED5D}" type="slidenum">
              <a:rPr lang="en-US" altLang="zh-CN" smtClean="0"/>
              <a:pPr/>
              <a:t>1</a:t>
            </a:fld>
            <a:endParaRPr lang="zh-CN" altLang="en-US"/>
          </a:p>
        </p:txBody>
      </p:sp>
    </p:spTree>
    <p:extLst>
      <p:ext uri="{BB962C8B-B14F-4D97-AF65-F5344CB8AC3E}">
        <p14:creationId xmlns:p14="http://schemas.microsoft.com/office/powerpoint/2010/main" val="2806580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4fb0a53cc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24fb0a53cc4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75CD8D-B1D9-4658-A4F0-38CA8D83ED5D}" type="slidenum">
              <a:rPr lang="en-US" altLang="zh-CN" smtClean="0"/>
              <a:pPr/>
              <a:t>29</a:t>
            </a:fld>
            <a:endParaRPr lang="zh-CN" altLang="en-US"/>
          </a:p>
        </p:txBody>
      </p:sp>
    </p:spTree>
    <p:extLst>
      <p:ext uri="{BB962C8B-B14F-4D97-AF65-F5344CB8AC3E}">
        <p14:creationId xmlns:p14="http://schemas.microsoft.com/office/powerpoint/2010/main" val="182713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99ef927e6a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299ef927e6a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9ef927e6a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99ef927e6a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99ef927e6a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99ef927e6a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9ef927e6a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9ef927e6a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fb0a53cc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24fb0a53cc4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fb0a53cc4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24fb0a53cc4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fb0a53cc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24fb0a53cc4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rtl="0"/>
            <a:fld id="{1AEBCB45-6C56-4856-84ED-3AD2F6417283}"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pPr rtl="0"/>
            <a:endParaRPr lang="zh-CN" altLang="en-US" noProof="0"/>
          </a:p>
        </p:txBody>
      </p:sp>
      <p:sp>
        <p:nvSpPr>
          <p:cNvPr id="6" name="Slide Number Placeholder 5"/>
          <p:cNvSpPr>
            <a:spLocks noGrp="1"/>
          </p:cNvSpPr>
          <p:nvPr>
            <p:ph type="sldNum" sz="quarter" idx="12"/>
          </p:nvPr>
        </p:nvSpPr>
        <p:spPr/>
        <p:txBody>
          <a:bodyPr/>
          <a:lstStyle/>
          <a:p>
            <a:pPr rtl="0"/>
            <a:fld id="{6D22F896-40B5-4ADD-8801-0D06FADFA095}" type="slidenum">
              <a:rPr lang="en-US" altLang="zh-CN" noProof="0" smtClean="0"/>
              <a:t>‹#›</a:t>
            </a:fld>
            <a:endParaRPr lang="zh-CN" altLang="en-US" noProof="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8370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4" name="Footer Placeholder 3"/>
          <p:cNvSpPr>
            <a:spLocks noGrp="1"/>
          </p:cNvSpPr>
          <p:nvPr>
            <p:ph type="ftr" sz="quarter" idx="11"/>
          </p:nvPr>
        </p:nvSpPr>
        <p:spPr/>
        <p:txBody>
          <a:bodyPr/>
          <a:lstStyle/>
          <a:p>
            <a:endParaRPr lang="zh-CN" altLang="en-US" noProof="0"/>
          </a:p>
        </p:txBody>
      </p:sp>
      <p:sp>
        <p:nvSpPr>
          <p:cNvPr id="5" name="Slide Number Placeholder 4"/>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824558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endParaRPr lang="zh-CN" altLang="en-US" noProof="0"/>
          </a:p>
        </p:txBody>
      </p:sp>
      <p:sp>
        <p:nvSpPr>
          <p:cNvPr id="6" name="Slide Number Placeholder 5"/>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18348762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endParaRPr lang="zh-CN" altLang="en-US" noProof="0"/>
          </a:p>
        </p:txBody>
      </p:sp>
      <p:sp>
        <p:nvSpPr>
          <p:cNvPr id="6" name="Slide Number Placeholder 5"/>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322400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endParaRPr lang="zh-CN" altLang="en-US" noProof="0"/>
          </a:p>
        </p:txBody>
      </p:sp>
      <p:sp>
        <p:nvSpPr>
          <p:cNvPr id="6" name="Slide Number Placeholder 5"/>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17905331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endParaRPr lang="zh-CN" altLang="en-US" noProof="0"/>
          </a:p>
        </p:txBody>
      </p:sp>
      <p:sp>
        <p:nvSpPr>
          <p:cNvPr id="6" name="Slide Number Placeholder 5"/>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146819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endParaRPr lang="zh-CN" altLang="en-US" noProof="0"/>
          </a:p>
        </p:txBody>
      </p:sp>
      <p:sp>
        <p:nvSpPr>
          <p:cNvPr id="6" name="Slide Number Placeholder 5"/>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2089642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rtl="0"/>
            <a:fld id="{ABB42772-21EA-4C9E-9AAA-32E306183582}"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pPr rtl="0"/>
            <a:endParaRPr lang="zh-CN" altLang="en-US" noProof="0"/>
          </a:p>
        </p:txBody>
      </p:sp>
      <p:sp>
        <p:nvSpPr>
          <p:cNvPr id="6" name="Slide Number Placeholder 5"/>
          <p:cNvSpPr>
            <a:spLocks noGrp="1"/>
          </p:cNvSpPr>
          <p:nvPr>
            <p:ph type="sldNum" sz="quarter" idx="12"/>
          </p:nvPr>
        </p:nvSpPr>
        <p:spPr/>
        <p:txBody>
          <a:bodyPr/>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157144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endParaRPr lang="zh-CN" altLang="en-US" noProof="0"/>
          </a:p>
        </p:txBody>
      </p:sp>
      <p:sp>
        <p:nvSpPr>
          <p:cNvPr id="6" name="Slide Number Placeholder 5"/>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229105554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415600" y="1688233"/>
            <a:ext cx="5333200" cy="44036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3" name="Google Shape;33;p5"/>
          <p:cNvSpPr txBox="1">
            <a:spLocks noGrp="1"/>
          </p:cNvSpPr>
          <p:nvPr>
            <p:ph type="body" idx="2"/>
          </p:nvPr>
        </p:nvSpPr>
        <p:spPr>
          <a:xfrm>
            <a:off x="6443200" y="1688233"/>
            <a:ext cx="5333200" cy="44036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4" name="Google Shape;3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52670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887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rtl="0"/>
            <a:fld id="{84C42C1D-D45A-43AC-BAF7-8BEE856B244F}"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pPr rtl="0"/>
            <a:endParaRPr lang="zh-CN" altLang="en-US" noProof="0"/>
          </a:p>
        </p:txBody>
      </p:sp>
      <p:sp>
        <p:nvSpPr>
          <p:cNvPr id="6" name="Slide Number Placeholder 5"/>
          <p:cNvSpPr>
            <a:spLocks noGrp="1"/>
          </p:cNvSpPr>
          <p:nvPr>
            <p:ph type="sldNum" sz="quarter" idx="12"/>
          </p:nvPr>
        </p:nvSpPr>
        <p:spPr/>
        <p:txBody>
          <a:bodyPr/>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213249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rtl="0"/>
            <a:fld id="{A431BCC5-41D8-4079-BF6C-0DB7B6FF73EB}" type="datetime1">
              <a:rPr lang="zh-CN" altLang="en-US" noProof="0" smtClean="0"/>
              <a:t>2023/11/18</a:t>
            </a:fld>
            <a:endParaRPr lang="zh-CN" altLang="en-US" noProof="0"/>
          </a:p>
        </p:txBody>
      </p:sp>
      <p:sp>
        <p:nvSpPr>
          <p:cNvPr id="5" name="Footer Placeholder 4"/>
          <p:cNvSpPr>
            <a:spLocks noGrp="1"/>
          </p:cNvSpPr>
          <p:nvPr>
            <p:ph type="ftr" sz="quarter" idx="11"/>
          </p:nvPr>
        </p:nvSpPr>
        <p:spPr/>
        <p:txBody>
          <a:bodyPr/>
          <a:lstStyle/>
          <a:p>
            <a:pPr rtl="0"/>
            <a:endParaRPr lang="zh-CN" altLang="en-US" noProof="0"/>
          </a:p>
        </p:txBody>
      </p:sp>
      <p:sp>
        <p:nvSpPr>
          <p:cNvPr id="6" name="Slide Number Placeholder 5"/>
          <p:cNvSpPr>
            <a:spLocks noGrp="1"/>
          </p:cNvSpPr>
          <p:nvPr>
            <p:ph type="sldNum" sz="quarter" idx="12"/>
          </p:nvPr>
        </p:nvSpPr>
        <p:spPr/>
        <p:txBody>
          <a:bodyPr/>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3915979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rtl="0"/>
            <a:fld id="{1F8C3D0E-AB0A-4ADC-89F4-1641BB0EAA2D}" type="datetime1">
              <a:rPr lang="zh-CN" altLang="en-US" noProof="0" smtClean="0"/>
              <a:t>2023/11/18</a:t>
            </a:fld>
            <a:endParaRPr lang="zh-CN" altLang="en-US" noProof="0"/>
          </a:p>
        </p:txBody>
      </p:sp>
      <p:sp>
        <p:nvSpPr>
          <p:cNvPr id="6" name="Footer Placeholder 5"/>
          <p:cNvSpPr>
            <a:spLocks noGrp="1"/>
          </p:cNvSpPr>
          <p:nvPr>
            <p:ph type="ftr" sz="quarter" idx="11"/>
          </p:nvPr>
        </p:nvSpPr>
        <p:spPr/>
        <p:txBody>
          <a:bodyPr/>
          <a:lstStyle/>
          <a:p>
            <a:pPr rtl="0"/>
            <a:endParaRPr lang="zh-CN" altLang="en-US" noProof="0"/>
          </a:p>
        </p:txBody>
      </p:sp>
      <p:sp>
        <p:nvSpPr>
          <p:cNvPr id="7" name="Slide Number Placeholder 6"/>
          <p:cNvSpPr>
            <a:spLocks noGrp="1"/>
          </p:cNvSpPr>
          <p:nvPr>
            <p:ph type="sldNum" sz="quarter" idx="12"/>
          </p:nvPr>
        </p:nvSpPr>
        <p:spPr/>
        <p:txBody>
          <a:bodyPr/>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4284095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rtl="0"/>
            <a:fld id="{43AEE93D-12BF-4983-B6A8-74E8935BF109}" type="datetime1">
              <a:rPr lang="zh-CN" altLang="en-US" noProof="0" smtClean="0"/>
              <a:t>2023/11/18</a:t>
            </a:fld>
            <a:endParaRPr lang="zh-CN" altLang="en-US" noProof="0"/>
          </a:p>
        </p:txBody>
      </p:sp>
      <p:sp>
        <p:nvSpPr>
          <p:cNvPr id="8" name="Footer Placeholder 7"/>
          <p:cNvSpPr>
            <a:spLocks noGrp="1"/>
          </p:cNvSpPr>
          <p:nvPr>
            <p:ph type="ftr" sz="quarter" idx="11"/>
          </p:nvPr>
        </p:nvSpPr>
        <p:spPr/>
        <p:txBody>
          <a:bodyPr/>
          <a:lstStyle/>
          <a:p>
            <a:pPr rtl="0"/>
            <a:endParaRPr lang="zh-CN" altLang="en-US" noProof="0"/>
          </a:p>
        </p:txBody>
      </p:sp>
      <p:sp>
        <p:nvSpPr>
          <p:cNvPr id="9" name="Slide Number Placeholder 8"/>
          <p:cNvSpPr>
            <a:spLocks noGrp="1"/>
          </p:cNvSpPr>
          <p:nvPr>
            <p:ph type="sldNum" sz="quarter" idx="12"/>
          </p:nvPr>
        </p:nvSpPr>
        <p:spPr/>
        <p:txBody>
          <a:bodyPr/>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39421453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rtl="0"/>
            <a:fld id="{A268A19C-B485-4DAA-A20B-B6714937F49F}" type="datetime1">
              <a:rPr lang="zh-CN" altLang="en-US" noProof="0" smtClean="0"/>
              <a:t>2023/11/18</a:t>
            </a:fld>
            <a:endParaRPr lang="zh-CN" altLang="en-US" noProof="0"/>
          </a:p>
        </p:txBody>
      </p:sp>
      <p:sp>
        <p:nvSpPr>
          <p:cNvPr id="4" name="Footer Placeholder 3"/>
          <p:cNvSpPr>
            <a:spLocks noGrp="1"/>
          </p:cNvSpPr>
          <p:nvPr>
            <p:ph type="ftr" sz="quarter" idx="11"/>
          </p:nvPr>
        </p:nvSpPr>
        <p:spPr/>
        <p:txBody>
          <a:bodyPr/>
          <a:lstStyle/>
          <a:p>
            <a:pPr rtl="0"/>
            <a:endParaRPr lang="zh-CN" altLang="en-US" noProof="0"/>
          </a:p>
        </p:txBody>
      </p:sp>
      <p:sp>
        <p:nvSpPr>
          <p:cNvPr id="5" name="Slide Number Placeholder 4"/>
          <p:cNvSpPr>
            <a:spLocks noGrp="1"/>
          </p:cNvSpPr>
          <p:nvPr>
            <p:ph type="sldNum" sz="quarter" idx="12"/>
          </p:nvPr>
        </p:nvSpPr>
        <p:spPr/>
        <p:txBody>
          <a:bodyPr/>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2363160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3" name="Footer Placeholder 2"/>
          <p:cNvSpPr>
            <a:spLocks noGrp="1"/>
          </p:cNvSpPr>
          <p:nvPr>
            <p:ph type="ftr" sz="quarter" idx="11"/>
          </p:nvPr>
        </p:nvSpPr>
        <p:spPr/>
        <p:txBody>
          <a:bodyPr/>
          <a:lstStyle/>
          <a:p>
            <a:endParaRPr lang="zh-CN" altLang="en-US" noProof="0"/>
          </a:p>
        </p:txBody>
      </p:sp>
      <p:sp>
        <p:nvSpPr>
          <p:cNvPr id="4" name="Slide Number Placeholder 3"/>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35471540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6" name="Footer Placeholder 5"/>
          <p:cNvSpPr>
            <a:spLocks noGrp="1"/>
          </p:cNvSpPr>
          <p:nvPr>
            <p:ph type="ftr" sz="quarter" idx="11"/>
          </p:nvPr>
        </p:nvSpPr>
        <p:spPr/>
        <p:txBody>
          <a:bodyPr/>
          <a:lstStyle/>
          <a:p>
            <a:endParaRPr lang="zh-CN" altLang="en-US" noProof="0"/>
          </a:p>
        </p:txBody>
      </p:sp>
      <p:sp>
        <p:nvSpPr>
          <p:cNvPr id="7" name="Slide Number Placeholder 6"/>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2614429233"/>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DB8C41-E633-408C-BC3B-93FBBA515D77}" type="datetime1">
              <a:rPr lang="zh-CN" altLang="en-US" noProof="0" smtClean="0"/>
              <a:t>2023/11/18</a:t>
            </a:fld>
            <a:endParaRPr lang="zh-CN" altLang="en-US" noProof="0"/>
          </a:p>
        </p:txBody>
      </p:sp>
      <p:sp>
        <p:nvSpPr>
          <p:cNvPr id="6" name="Footer Placeholder 5"/>
          <p:cNvSpPr>
            <a:spLocks noGrp="1"/>
          </p:cNvSpPr>
          <p:nvPr>
            <p:ph type="ftr" sz="quarter" idx="11"/>
          </p:nvPr>
        </p:nvSpPr>
        <p:spPr/>
        <p:txBody>
          <a:bodyPr/>
          <a:lstStyle/>
          <a:p>
            <a:endParaRPr lang="zh-CN" altLang="en-US" noProof="0"/>
          </a:p>
        </p:txBody>
      </p:sp>
      <p:sp>
        <p:nvSpPr>
          <p:cNvPr id="7" name="Slide Number Placeholder 6"/>
          <p:cNvSpPr>
            <a:spLocks noGrp="1"/>
          </p:cNvSpPr>
          <p:nvPr>
            <p:ph type="sldNum" sz="quarter" idx="12"/>
          </p:nvPr>
        </p:nvSpPr>
        <p:spPr/>
        <p:txBody>
          <a:body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14009429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FDB8C41-E633-408C-BC3B-93FBBA515D77}" type="datetime1">
              <a:rPr lang="zh-CN" altLang="en-US" noProof="0" smtClean="0"/>
              <a:t>2023/11/18</a:t>
            </a:fld>
            <a:endParaRPr lang="zh-CN" altLang="en-US" noProof="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noProof="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3178217360"/>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superannotate.com/blog/llm-fine-tuning"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hyperlink" Target="https://twitter.com/JosephJacks_/status/1699295752638578796" TargetMode="External"/><Relationship Id="rId7" Type="http://schemas.openxmlformats.org/officeDocument/2006/relationships/hyperlink" Target="https://www.youtube.com/watch?v=x8pW19wKfXQ&amp;ab_channel=YannicKilcher" TargetMode="External"/><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hyperlink" Target="https://www.latent.space/p/rwkv#details" TargetMode="External"/><Relationship Id="rId11" Type="http://schemas.openxmlformats.org/officeDocument/2006/relationships/image" Target="../media/image45.png"/><Relationship Id="rId5" Type="http://schemas.openxmlformats.org/officeDocument/2006/relationships/hyperlink" Target="https://news.ycombinator.com/item?id=37368264" TargetMode="External"/><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43.png"/><Relationship Id="rId1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图片 4" descr="电路板特写">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sp>
        <p:nvSpPr>
          <p:cNvPr id="2" name="标题 1">
            <a:extLst>
              <a:ext uri="{FF2B5EF4-FFF2-40B4-BE49-F238E27FC236}">
                <a16:creationId xmlns:a16="http://schemas.microsoft.com/office/drawing/2014/main" id="{ED476017-D224-40AE-B921-67525450151A}"/>
              </a:ext>
            </a:extLst>
          </p:cNvPr>
          <p:cNvSpPr>
            <a:spLocks noGrp="1"/>
          </p:cNvSpPr>
          <p:nvPr>
            <p:ph type="ctrTitle"/>
          </p:nvPr>
        </p:nvSpPr>
        <p:spPr>
          <a:xfrm>
            <a:off x="2848627" y="2001359"/>
            <a:ext cx="6491130" cy="1546482"/>
          </a:xfrm>
        </p:spPr>
        <p:txBody>
          <a:bodyPr rtlCol="0">
            <a:normAutofit/>
          </a:bodyPr>
          <a:lstStyle/>
          <a:p>
            <a:pPr algn="ctr" rtl="0"/>
            <a:r>
              <a:rPr lang="en-US" altLang="zh-CN" sz="8000" b="1" dirty="0"/>
              <a:t>LLM</a:t>
            </a:r>
            <a:r>
              <a:rPr lang="zh-CN" altLang="en-US" sz="8000" b="1" dirty="0"/>
              <a:t>微调指北</a:t>
            </a:r>
          </a:p>
        </p:txBody>
      </p:sp>
      <p:sp>
        <p:nvSpPr>
          <p:cNvPr id="3" name="副标题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zh-CN" altLang="en-US" b="1" dirty="0">
                <a:solidFill>
                  <a:srgbClr val="FF0000"/>
                </a:solidFill>
                <a:highlight>
                  <a:srgbClr val="FFFF00"/>
                </a:highlight>
              </a:rPr>
              <a:t>以</a:t>
            </a:r>
            <a:r>
              <a:rPr lang="en-US" altLang="zh-CN" b="1" dirty="0">
                <a:solidFill>
                  <a:srgbClr val="FF0000"/>
                </a:solidFill>
                <a:highlight>
                  <a:srgbClr val="FFFF00"/>
                </a:highlight>
              </a:rPr>
              <a:t>RWKV</a:t>
            </a:r>
            <a:r>
              <a:rPr lang="zh-CN" altLang="en-US" b="1" dirty="0">
                <a:solidFill>
                  <a:srgbClr val="FF0000"/>
                </a:solidFill>
                <a:highlight>
                  <a:srgbClr val="FFFF00"/>
                </a:highlight>
              </a:rPr>
              <a:t>为例  </a:t>
            </a:r>
            <a:r>
              <a:rPr lang="en-US" altLang="zh-CN" b="1" dirty="0"/>
              <a:t>by </a:t>
            </a:r>
            <a:r>
              <a:rPr lang="zh-CN" altLang="en-US" b="1" dirty="0"/>
              <a:t>刘潇</a:t>
            </a:r>
            <a:r>
              <a:rPr lang="en-US" altLang="zh-CN" b="1" dirty="0"/>
              <a:t> 2023.11.18</a:t>
            </a:r>
            <a:endParaRPr lang="zh-CN" altLang="en-US" b="1"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5CDCE05-5949-2B09-C05E-3C0116FBBC6A}"/>
              </a:ext>
            </a:extLst>
          </p:cNvPr>
          <p:cNvPicPr>
            <a:picLocks noChangeAspect="1"/>
          </p:cNvPicPr>
          <p:nvPr/>
        </p:nvPicPr>
        <p:blipFill>
          <a:blip r:embed="rId2"/>
          <a:stretch>
            <a:fillRect/>
          </a:stretch>
        </p:blipFill>
        <p:spPr>
          <a:xfrm>
            <a:off x="1841098" y="337091"/>
            <a:ext cx="7165101" cy="6183818"/>
          </a:xfrm>
          <a:prstGeom prst="rect">
            <a:avLst/>
          </a:prstGeom>
        </p:spPr>
      </p:pic>
    </p:spTree>
    <p:extLst>
      <p:ext uri="{BB962C8B-B14F-4D97-AF65-F5344CB8AC3E}">
        <p14:creationId xmlns:p14="http://schemas.microsoft.com/office/powerpoint/2010/main" val="1674117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12FC7E-6166-FF98-E047-E9E6875FDB23}"/>
              </a:ext>
            </a:extLst>
          </p:cNvPr>
          <p:cNvPicPr>
            <a:picLocks noChangeAspect="1"/>
          </p:cNvPicPr>
          <p:nvPr/>
        </p:nvPicPr>
        <p:blipFill>
          <a:blip r:embed="rId2"/>
          <a:stretch>
            <a:fillRect/>
          </a:stretch>
        </p:blipFill>
        <p:spPr>
          <a:xfrm>
            <a:off x="1407796" y="395436"/>
            <a:ext cx="7090318" cy="6141931"/>
          </a:xfrm>
          <a:prstGeom prst="rect">
            <a:avLst/>
          </a:prstGeom>
        </p:spPr>
      </p:pic>
    </p:spTree>
    <p:extLst>
      <p:ext uri="{BB962C8B-B14F-4D97-AF65-F5344CB8AC3E}">
        <p14:creationId xmlns:p14="http://schemas.microsoft.com/office/powerpoint/2010/main" val="3622541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DE7FA8B-C1EC-1967-510C-0ACB06F871AF}"/>
              </a:ext>
            </a:extLst>
          </p:cNvPr>
          <p:cNvPicPr>
            <a:picLocks noChangeAspect="1"/>
          </p:cNvPicPr>
          <p:nvPr/>
        </p:nvPicPr>
        <p:blipFill>
          <a:blip r:embed="rId2"/>
          <a:stretch>
            <a:fillRect/>
          </a:stretch>
        </p:blipFill>
        <p:spPr>
          <a:xfrm>
            <a:off x="1689920" y="529693"/>
            <a:ext cx="6678560" cy="5943755"/>
          </a:xfrm>
          <a:prstGeom prst="rect">
            <a:avLst/>
          </a:prstGeom>
        </p:spPr>
      </p:pic>
    </p:spTree>
    <p:extLst>
      <p:ext uri="{BB962C8B-B14F-4D97-AF65-F5344CB8AC3E}">
        <p14:creationId xmlns:p14="http://schemas.microsoft.com/office/powerpoint/2010/main" val="2415025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4830EB-3219-CD3A-6116-CB2907781D35}"/>
              </a:ext>
            </a:extLst>
          </p:cNvPr>
          <p:cNvPicPr>
            <a:picLocks noChangeAspect="1"/>
          </p:cNvPicPr>
          <p:nvPr/>
        </p:nvPicPr>
        <p:blipFill>
          <a:blip r:embed="rId2"/>
          <a:stretch>
            <a:fillRect/>
          </a:stretch>
        </p:blipFill>
        <p:spPr>
          <a:xfrm>
            <a:off x="1542958" y="528795"/>
            <a:ext cx="7717155" cy="5813631"/>
          </a:xfrm>
          <a:prstGeom prst="rect">
            <a:avLst/>
          </a:prstGeom>
        </p:spPr>
      </p:pic>
    </p:spTree>
    <p:extLst>
      <p:ext uri="{BB962C8B-B14F-4D97-AF65-F5344CB8AC3E}">
        <p14:creationId xmlns:p14="http://schemas.microsoft.com/office/powerpoint/2010/main" val="919316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F8D3C1-C98C-488D-D6B4-E5B287FF85DE}"/>
              </a:ext>
            </a:extLst>
          </p:cNvPr>
          <p:cNvPicPr>
            <a:picLocks noChangeAspect="1"/>
          </p:cNvPicPr>
          <p:nvPr/>
        </p:nvPicPr>
        <p:blipFill>
          <a:blip r:embed="rId2"/>
          <a:stretch>
            <a:fillRect/>
          </a:stretch>
        </p:blipFill>
        <p:spPr>
          <a:xfrm>
            <a:off x="566144" y="718620"/>
            <a:ext cx="6743876" cy="2286060"/>
          </a:xfrm>
          <a:prstGeom prst="rect">
            <a:avLst/>
          </a:prstGeom>
        </p:spPr>
      </p:pic>
      <p:pic>
        <p:nvPicPr>
          <p:cNvPr id="4" name="图片 3">
            <a:extLst>
              <a:ext uri="{FF2B5EF4-FFF2-40B4-BE49-F238E27FC236}">
                <a16:creationId xmlns:a16="http://schemas.microsoft.com/office/drawing/2014/main" id="{2A52F345-908B-2CB5-451F-670BFDF52B65}"/>
              </a:ext>
            </a:extLst>
          </p:cNvPr>
          <p:cNvPicPr>
            <a:picLocks noChangeAspect="1"/>
          </p:cNvPicPr>
          <p:nvPr/>
        </p:nvPicPr>
        <p:blipFill>
          <a:blip r:embed="rId3"/>
          <a:stretch>
            <a:fillRect/>
          </a:stretch>
        </p:blipFill>
        <p:spPr>
          <a:xfrm>
            <a:off x="1072927" y="3429000"/>
            <a:ext cx="5274310" cy="3056255"/>
          </a:xfrm>
          <a:prstGeom prst="rect">
            <a:avLst/>
          </a:prstGeom>
        </p:spPr>
      </p:pic>
      <p:pic>
        <p:nvPicPr>
          <p:cNvPr id="5" name="图片 4">
            <a:extLst>
              <a:ext uri="{FF2B5EF4-FFF2-40B4-BE49-F238E27FC236}">
                <a16:creationId xmlns:a16="http://schemas.microsoft.com/office/drawing/2014/main" id="{915E4EC4-2625-F7FE-C781-A6F6273F6B58}"/>
              </a:ext>
            </a:extLst>
          </p:cNvPr>
          <p:cNvPicPr>
            <a:picLocks noChangeAspect="1"/>
          </p:cNvPicPr>
          <p:nvPr/>
        </p:nvPicPr>
        <p:blipFill>
          <a:blip r:embed="rId4"/>
          <a:stretch>
            <a:fillRect/>
          </a:stretch>
        </p:blipFill>
        <p:spPr>
          <a:xfrm>
            <a:off x="7167014" y="3950075"/>
            <a:ext cx="5274310" cy="2762250"/>
          </a:xfrm>
          <a:prstGeom prst="rect">
            <a:avLst/>
          </a:prstGeom>
        </p:spPr>
      </p:pic>
      <p:pic>
        <p:nvPicPr>
          <p:cNvPr id="6" name="图片 5">
            <a:extLst>
              <a:ext uri="{FF2B5EF4-FFF2-40B4-BE49-F238E27FC236}">
                <a16:creationId xmlns:a16="http://schemas.microsoft.com/office/drawing/2014/main" id="{B2C0EAA8-4F8D-2D3C-810C-BC065B2C1712}"/>
              </a:ext>
            </a:extLst>
          </p:cNvPr>
          <p:cNvPicPr>
            <a:picLocks noChangeAspect="1"/>
          </p:cNvPicPr>
          <p:nvPr/>
        </p:nvPicPr>
        <p:blipFill>
          <a:blip r:embed="rId5"/>
          <a:stretch>
            <a:fillRect/>
          </a:stretch>
        </p:blipFill>
        <p:spPr>
          <a:xfrm>
            <a:off x="7946968" y="145675"/>
            <a:ext cx="4023361" cy="3621025"/>
          </a:xfrm>
          <a:prstGeom prst="rect">
            <a:avLst/>
          </a:prstGeom>
        </p:spPr>
      </p:pic>
    </p:spTree>
    <p:extLst>
      <p:ext uri="{BB962C8B-B14F-4D97-AF65-F5344CB8AC3E}">
        <p14:creationId xmlns:p14="http://schemas.microsoft.com/office/powerpoint/2010/main" val="182748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6DAE829-C10E-7C04-F621-104CE4DBF7B2}"/>
              </a:ext>
            </a:extLst>
          </p:cNvPr>
          <p:cNvPicPr>
            <a:picLocks noChangeAspect="1"/>
          </p:cNvPicPr>
          <p:nvPr/>
        </p:nvPicPr>
        <p:blipFill>
          <a:blip r:embed="rId2"/>
          <a:stretch>
            <a:fillRect/>
          </a:stretch>
        </p:blipFill>
        <p:spPr>
          <a:xfrm>
            <a:off x="1030933" y="846954"/>
            <a:ext cx="9942092" cy="5220017"/>
          </a:xfrm>
          <a:prstGeom prst="rect">
            <a:avLst/>
          </a:prstGeom>
        </p:spPr>
      </p:pic>
    </p:spTree>
    <p:extLst>
      <p:ext uri="{BB962C8B-B14F-4D97-AF65-F5344CB8AC3E}">
        <p14:creationId xmlns:p14="http://schemas.microsoft.com/office/powerpoint/2010/main" val="229931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示, 示意图&#10;&#10;描述已自动生成">
            <a:extLst>
              <a:ext uri="{FF2B5EF4-FFF2-40B4-BE49-F238E27FC236}">
                <a16:creationId xmlns:a16="http://schemas.microsoft.com/office/drawing/2014/main" id="{B81B3650-5776-5D0C-3214-3477BCD4FB90}"/>
              </a:ext>
            </a:extLst>
          </p:cNvPr>
          <p:cNvPicPr>
            <a:picLocks noChangeAspect="1"/>
          </p:cNvPicPr>
          <p:nvPr/>
        </p:nvPicPr>
        <p:blipFill>
          <a:blip r:embed="rId2"/>
          <a:stretch>
            <a:fillRect/>
          </a:stretch>
        </p:blipFill>
        <p:spPr>
          <a:xfrm>
            <a:off x="3774191" y="264884"/>
            <a:ext cx="2900752" cy="6328229"/>
          </a:xfrm>
          <a:prstGeom prst="rect">
            <a:avLst/>
          </a:prstGeom>
        </p:spPr>
      </p:pic>
      <p:pic>
        <p:nvPicPr>
          <p:cNvPr id="5" name="图片 4" descr="图示, 示意图&#10;&#10;描述已自动生成">
            <a:extLst>
              <a:ext uri="{FF2B5EF4-FFF2-40B4-BE49-F238E27FC236}">
                <a16:creationId xmlns:a16="http://schemas.microsoft.com/office/drawing/2014/main" id="{FAF2E88B-1B13-0359-4E8C-8D6465ADCAD5}"/>
              </a:ext>
            </a:extLst>
          </p:cNvPr>
          <p:cNvPicPr>
            <a:picLocks noChangeAspect="1"/>
          </p:cNvPicPr>
          <p:nvPr/>
        </p:nvPicPr>
        <p:blipFill>
          <a:blip r:embed="rId3"/>
          <a:stretch>
            <a:fillRect/>
          </a:stretch>
        </p:blipFill>
        <p:spPr>
          <a:xfrm>
            <a:off x="166750" y="264884"/>
            <a:ext cx="2970699" cy="6328229"/>
          </a:xfrm>
          <a:prstGeom prst="rect">
            <a:avLst/>
          </a:prstGeom>
        </p:spPr>
      </p:pic>
      <p:sp>
        <p:nvSpPr>
          <p:cNvPr id="7" name="箭头: 右 6">
            <a:extLst>
              <a:ext uri="{FF2B5EF4-FFF2-40B4-BE49-F238E27FC236}">
                <a16:creationId xmlns:a16="http://schemas.microsoft.com/office/drawing/2014/main" id="{9A4E8390-FC09-1DAA-9E2B-675919FAF40C}"/>
              </a:ext>
            </a:extLst>
          </p:cNvPr>
          <p:cNvSpPr/>
          <p:nvPr/>
        </p:nvSpPr>
        <p:spPr>
          <a:xfrm>
            <a:off x="2983784" y="2913738"/>
            <a:ext cx="966467" cy="51526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9" name="图片 8" descr="图表, 折线图&#10;&#10;描述已自动生成">
            <a:extLst>
              <a:ext uri="{FF2B5EF4-FFF2-40B4-BE49-F238E27FC236}">
                <a16:creationId xmlns:a16="http://schemas.microsoft.com/office/drawing/2014/main" id="{E947FC8D-FCCB-64F1-1286-06085E788C16}"/>
              </a:ext>
            </a:extLst>
          </p:cNvPr>
          <p:cNvPicPr>
            <a:picLocks noChangeAspect="1"/>
          </p:cNvPicPr>
          <p:nvPr/>
        </p:nvPicPr>
        <p:blipFill>
          <a:blip r:embed="rId4"/>
          <a:stretch>
            <a:fillRect/>
          </a:stretch>
        </p:blipFill>
        <p:spPr>
          <a:xfrm>
            <a:off x="6945665" y="1520369"/>
            <a:ext cx="8434504" cy="3153231"/>
          </a:xfrm>
          <a:prstGeom prst="rect">
            <a:avLst/>
          </a:prstGeom>
        </p:spPr>
      </p:pic>
    </p:spTree>
    <p:extLst>
      <p:ext uri="{BB962C8B-B14F-4D97-AF65-F5344CB8AC3E}">
        <p14:creationId xmlns:p14="http://schemas.microsoft.com/office/powerpoint/2010/main" val="1369697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日历&#10;&#10;描述已自动生成">
            <a:extLst>
              <a:ext uri="{FF2B5EF4-FFF2-40B4-BE49-F238E27FC236}">
                <a16:creationId xmlns:a16="http://schemas.microsoft.com/office/drawing/2014/main" id="{B3A0E4CC-CF0D-5919-8BCA-063F28E49B1B}"/>
              </a:ext>
            </a:extLst>
          </p:cNvPr>
          <p:cNvPicPr>
            <a:picLocks noChangeAspect="1"/>
          </p:cNvPicPr>
          <p:nvPr/>
        </p:nvPicPr>
        <p:blipFill>
          <a:blip r:embed="rId2"/>
          <a:stretch>
            <a:fillRect/>
          </a:stretch>
        </p:blipFill>
        <p:spPr>
          <a:xfrm>
            <a:off x="174570" y="352181"/>
            <a:ext cx="11274042" cy="2246240"/>
          </a:xfrm>
          <a:prstGeom prst="rect">
            <a:avLst/>
          </a:prstGeom>
        </p:spPr>
      </p:pic>
      <p:pic>
        <p:nvPicPr>
          <p:cNvPr id="5" name="图片 4" descr="表格&#10;&#10;描述已自动生成">
            <a:extLst>
              <a:ext uri="{FF2B5EF4-FFF2-40B4-BE49-F238E27FC236}">
                <a16:creationId xmlns:a16="http://schemas.microsoft.com/office/drawing/2014/main" id="{7255A07A-7F52-1246-78B3-06E9B3A7DC90}"/>
              </a:ext>
            </a:extLst>
          </p:cNvPr>
          <p:cNvPicPr>
            <a:picLocks noChangeAspect="1"/>
          </p:cNvPicPr>
          <p:nvPr/>
        </p:nvPicPr>
        <p:blipFill>
          <a:blip r:embed="rId3"/>
          <a:stretch>
            <a:fillRect/>
          </a:stretch>
        </p:blipFill>
        <p:spPr>
          <a:xfrm>
            <a:off x="174570" y="2781300"/>
            <a:ext cx="11339250" cy="2351133"/>
          </a:xfrm>
          <a:prstGeom prst="rect">
            <a:avLst/>
          </a:prstGeom>
        </p:spPr>
      </p:pic>
      <p:pic>
        <p:nvPicPr>
          <p:cNvPr id="7" name="图片 6" descr="表格&#10;&#10;描述已自动生成">
            <a:extLst>
              <a:ext uri="{FF2B5EF4-FFF2-40B4-BE49-F238E27FC236}">
                <a16:creationId xmlns:a16="http://schemas.microsoft.com/office/drawing/2014/main" id="{DD2C1960-9B21-8437-83D1-F383002E55B0}"/>
              </a:ext>
            </a:extLst>
          </p:cNvPr>
          <p:cNvPicPr>
            <a:picLocks noChangeAspect="1"/>
          </p:cNvPicPr>
          <p:nvPr/>
        </p:nvPicPr>
        <p:blipFill>
          <a:blip r:embed="rId4"/>
          <a:stretch>
            <a:fillRect/>
          </a:stretch>
        </p:blipFill>
        <p:spPr>
          <a:xfrm>
            <a:off x="3726870" y="3149019"/>
            <a:ext cx="10103430" cy="3585828"/>
          </a:xfrm>
          <a:prstGeom prst="rect">
            <a:avLst/>
          </a:prstGeom>
        </p:spPr>
      </p:pic>
    </p:spTree>
    <p:extLst>
      <p:ext uri="{BB962C8B-B14F-4D97-AF65-F5344CB8AC3E}">
        <p14:creationId xmlns:p14="http://schemas.microsoft.com/office/powerpoint/2010/main" val="417397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网站&#10;&#10;描述已自动生成">
            <a:extLst>
              <a:ext uri="{FF2B5EF4-FFF2-40B4-BE49-F238E27FC236}">
                <a16:creationId xmlns:a16="http://schemas.microsoft.com/office/drawing/2014/main" id="{B53E3C69-CAA1-1639-1B93-62C7A6D0E268}"/>
              </a:ext>
            </a:extLst>
          </p:cNvPr>
          <p:cNvPicPr>
            <a:picLocks noChangeAspect="1"/>
          </p:cNvPicPr>
          <p:nvPr/>
        </p:nvPicPr>
        <p:blipFill>
          <a:blip r:embed="rId4"/>
          <a:stretch>
            <a:fillRect/>
          </a:stretch>
        </p:blipFill>
        <p:spPr>
          <a:xfrm>
            <a:off x="227981" y="478185"/>
            <a:ext cx="2728091" cy="5901629"/>
          </a:xfrm>
          <a:prstGeom prst="rect">
            <a:avLst/>
          </a:prstGeom>
        </p:spPr>
      </p:pic>
      <p:pic>
        <p:nvPicPr>
          <p:cNvPr id="9" name="Screenrecorder-2023-11-16-11-47-38-662">
            <a:hlinkClick r:id="" action="ppaction://media"/>
            <a:extLst>
              <a:ext uri="{FF2B5EF4-FFF2-40B4-BE49-F238E27FC236}">
                <a16:creationId xmlns:a16="http://schemas.microsoft.com/office/drawing/2014/main" id="{6118B7E7-BDAA-2EA8-0141-C8285BEB82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08479" y="1667662"/>
            <a:ext cx="8855540" cy="3984993"/>
          </a:xfrm>
          <a:prstGeom prst="rect">
            <a:avLst/>
          </a:prstGeom>
        </p:spPr>
      </p:pic>
    </p:spTree>
    <p:extLst>
      <p:ext uri="{BB962C8B-B14F-4D97-AF65-F5344CB8AC3E}">
        <p14:creationId xmlns:p14="http://schemas.microsoft.com/office/powerpoint/2010/main" val="184715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文本, 应用程序&#10;&#10;描述已自动生成">
            <a:extLst>
              <a:ext uri="{FF2B5EF4-FFF2-40B4-BE49-F238E27FC236}">
                <a16:creationId xmlns:a16="http://schemas.microsoft.com/office/drawing/2014/main" id="{1F508819-DC3B-DC8F-F4F5-E76D58FB2F32}"/>
              </a:ext>
            </a:extLst>
          </p:cNvPr>
          <p:cNvPicPr>
            <a:picLocks noChangeAspect="1"/>
          </p:cNvPicPr>
          <p:nvPr/>
        </p:nvPicPr>
        <p:blipFill>
          <a:blip r:embed="rId2"/>
          <a:stretch>
            <a:fillRect/>
          </a:stretch>
        </p:blipFill>
        <p:spPr>
          <a:xfrm>
            <a:off x="612268" y="635922"/>
            <a:ext cx="10127775" cy="5867515"/>
          </a:xfrm>
          <a:prstGeom prst="rect">
            <a:avLst/>
          </a:prstGeom>
        </p:spPr>
      </p:pic>
    </p:spTree>
    <p:extLst>
      <p:ext uri="{BB962C8B-B14F-4D97-AF65-F5344CB8AC3E}">
        <p14:creationId xmlns:p14="http://schemas.microsoft.com/office/powerpoint/2010/main" val="128662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1F02B86-6000-2FAE-3D81-B1867E66AF0B}"/>
              </a:ext>
            </a:extLst>
          </p:cNvPr>
          <p:cNvPicPr>
            <a:picLocks noChangeAspect="1"/>
          </p:cNvPicPr>
          <p:nvPr/>
        </p:nvPicPr>
        <p:blipFill>
          <a:blip r:embed="rId2"/>
          <a:stretch>
            <a:fillRect/>
          </a:stretch>
        </p:blipFill>
        <p:spPr>
          <a:xfrm>
            <a:off x="1044896" y="639462"/>
            <a:ext cx="10102207" cy="5579075"/>
          </a:xfrm>
          <a:prstGeom prst="rect">
            <a:avLst/>
          </a:prstGeom>
        </p:spPr>
      </p:pic>
      <p:sp>
        <p:nvSpPr>
          <p:cNvPr id="5" name="文本框 4">
            <a:extLst>
              <a:ext uri="{FF2B5EF4-FFF2-40B4-BE49-F238E27FC236}">
                <a16:creationId xmlns:a16="http://schemas.microsoft.com/office/drawing/2014/main" id="{EDDAFB64-6954-3893-0A6F-24BE3483AA58}"/>
              </a:ext>
            </a:extLst>
          </p:cNvPr>
          <p:cNvSpPr txBox="1"/>
          <p:nvPr/>
        </p:nvSpPr>
        <p:spPr>
          <a:xfrm>
            <a:off x="3706045" y="6333485"/>
            <a:ext cx="7951041" cy="369332"/>
          </a:xfrm>
          <a:prstGeom prst="rect">
            <a:avLst/>
          </a:prstGeom>
          <a:noFill/>
        </p:spPr>
        <p:txBody>
          <a:bodyPr wrap="square">
            <a:spAutoFit/>
          </a:bodyPr>
          <a:lstStyle/>
          <a:p>
            <a:r>
              <a:rPr lang="en-US" altLang="zh-CN" dirty="0">
                <a:hlinkClick r:id="rId3"/>
              </a:rPr>
              <a:t>Fine-tuning large language models (LLMs) in 2023 | </a:t>
            </a:r>
            <a:r>
              <a:rPr lang="en-US" altLang="zh-CN" dirty="0" err="1">
                <a:hlinkClick r:id="rId3"/>
              </a:rPr>
              <a:t>SuperAnnotate</a:t>
            </a:r>
            <a:endParaRPr lang="zh-CN" altLang="en-US" dirty="0"/>
          </a:p>
        </p:txBody>
      </p:sp>
    </p:spTree>
    <p:extLst>
      <p:ext uri="{BB962C8B-B14F-4D97-AF65-F5344CB8AC3E}">
        <p14:creationId xmlns:p14="http://schemas.microsoft.com/office/powerpoint/2010/main" val="53992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3">
            <a:alphaModFix/>
          </a:blip>
          <a:srcRect/>
          <a:stretch/>
        </p:blipFill>
        <p:spPr>
          <a:xfrm>
            <a:off x="11369041" y="391723"/>
            <a:ext cx="477305" cy="770725"/>
          </a:xfrm>
          <a:prstGeom prst="rect">
            <a:avLst/>
          </a:prstGeom>
          <a:noFill/>
          <a:ln>
            <a:noFill/>
          </a:ln>
        </p:spPr>
      </p:pic>
      <p:pic>
        <p:nvPicPr>
          <p:cNvPr id="79" name="Google Shape;79;p15"/>
          <p:cNvPicPr preferRelativeResize="0"/>
          <p:nvPr/>
        </p:nvPicPr>
        <p:blipFill>
          <a:blip r:embed="rId4">
            <a:alphaModFix/>
          </a:blip>
          <a:stretch>
            <a:fillRect/>
          </a:stretch>
        </p:blipFill>
        <p:spPr>
          <a:xfrm>
            <a:off x="5338399" y="3498265"/>
            <a:ext cx="6802333" cy="3205833"/>
          </a:xfrm>
          <a:prstGeom prst="rect">
            <a:avLst/>
          </a:prstGeom>
          <a:noFill/>
          <a:ln>
            <a:noFill/>
          </a:ln>
        </p:spPr>
      </p:pic>
      <p:pic>
        <p:nvPicPr>
          <p:cNvPr id="80" name="Google Shape;80;p15"/>
          <p:cNvPicPr preferRelativeResize="0"/>
          <p:nvPr/>
        </p:nvPicPr>
        <p:blipFill>
          <a:blip r:embed="rId5">
            <a:alphaModFix/>
          </a:blip>
          <a:stretch>
            <a:fillRect/>
          </a:stretch>
        </p:blipFill>
        <p:spPr>
          <a:xfrm>
            <a:off x="8481667" y="695133"/>
            <a:ext cx="3600200" cy="2524368"/>
          </a:xfrm>
          <a:prstGeom prst="rect">
            <a:avLst/>
          </a:prstGeom>
          <a:noFill/>
          <a:ln>
            <a:noFill/>
          </a:ln>
        </p:spPr>
      </p:pic>
      <p:pic>
        <p:nvPicPr>
          <p:cNvPr id="81" name="Google Shape;81;p15"/>
          <p:cNvPicPr preferRelativeResize="0"/>
          <p:nvPr/>
        </p:nvPicPr>
        <p:blipFill>
          <a:blip r:embed="rId6">
            <a:alphaModFix/>
          </a:blip>
          <a:stretch>
            <a:fillRect/>
          </a:stretch>
        </p:blipFill>
        <p:spPr>
          <a:xfrm>
            <a:off x="5382867" y="695133"/>
            <a:ext cx="2990228" cy="2524368"/>
          </a:xfrm>
          <a:prstGeom prst="rect">
            <a:avLst/>
          </a:prstGeom>
          <a:noFill/>
          <a:ln>
            <a:noFill/>
          </a:ln>
        </p:spPr>
      </p:pic>
      <p:pic>
        <p:nvPicPr>
          <p:cNvPr id="82" name="Google Shape;82;p15"/>
          <p:cNvPicPr preferRelativeResize="0"/>
          <p:nvPr/>
        </p:nvPicPr>
        <p:blipFill>
          <a:blip r:embed="rId7">
            <a:alphaModFix/>
          </a:blip>
          <a:stretch>
            <a:fillRect/>
          </a:stretch>
        </p:blipFill>
        <p:spPr>
          <a:xfrm>
            <a:off x="-485566" y="55634"/>
            <a:ext cx="6161492" cy="6858001"/>
          </a:xfrm>
          <a:prstGeom prst="rect">
            <a:avLst/>
          </a:prstGeom>
          <a:noFill/>
          <a:ln>
            <a:noFill/>
          </a:ln>
        </p:spPr>
      </p:pic>
      <p:pic>
        <p:nvPicPr>
          <p:cNvPr id="83" name="Google Shape;83;p15"/>
          <p:cNvPicPr preferRelativeResize="0"/>
          <p:nvPr/>
        </p:nvPicPr>
        <p:blipFill>
          <a:blip r:embed="rId8">
            <a:alphaModFix/>
          </a:blip>
          <a:stretch>
            <a:fillRect/>
          </a:stretch>
        </p:blipFill>
        <p:spPr>
          <a:xfrm>
            <a:off x="1542231" y="7392833"/>
            <a:ext cx="3527372" cy="2336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rmAutofit/>
          </a:bodyPr>
          <a:lstStyle/>
          <a:p>
            <a:r>
              <a:rPr lang="en"/>
              <a:t>Problem with english based tokenizer</a:t>
            </a:r>
            <a:endParaRPr/>
          </a:p>
        </p:txBody>
      </p:sp>
      <p:sp>
        <p:nvSpPr>
          <p:cNvPr id="170" name="Google Shape;170;p28"/>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rmAutofit lnSpcReduction="10000"/>
          </a:bodyPr>
          <a:lstStyle/>
          <a:p>
            <a:pPr indent="-524920">
              <a:buSzPts val="2600"/>
              <a:buChar char="-"/>
            </a:pPr>
            <a:r>
              <a:rPr lang="en" sz="3467"/>
              <a:t>Character languages: 3~4 tokens each</a:t>
            </a:r>
            <a:endParaRPr sz="3467"/>
          </a:p>
          <a:p>
            <a:pPr indent="-524920">
              <a:buSzPts val="2600"/>
              <a:buChar char="-"/>
            </a:pPr>
            <a:r>
              <a:rPr lang="en" sz="3467"/>
              <a:t>European / Nordic words: ~3 tokens</a:t>
            </a:r>
            <a:endParaRPr sz="3467"/>
          </a:p>
          <a:p>
            <a:pPr indent="-524920">
              <a:buSzPts val="2600"/>
              <a:buChar char="-"/>
            </a:pPr>
            <a:r>
              <a:rPr lang="en" sz="3467"/>
              <a:t>English: ~1.5 words</a:t>
            </a:r>
            <a:endParaRPr sz="3467"/>
          </a:p>
          <a:p>
            <a:pPr marL="0" indent="0">
              <a:spcBef>
                <a:spcPts val="1600"/>
              </a:spcBef>
              <a:buNone/>
            </a:pPr>
            <a:endParaRPr sz="3467"/>
          </a:p>
          <a:p>
            <a:pPr marL="0" indent="0">
              <a:spcBef>
                <a:spcPts val="1600"/>
              </a:spcBef>
              <a:spcAft>
                <a:spcPts val="1600"/>
              </a:spcAft>
              <a:buNone/>
            </a:pPr>
            <a:r>
              <a:rPr lang="en" sz="3467"/>
              <a:t>GPT2 / gpt-neox / openAI based tokenizer, takes 2~4x more effort, to infer / train in non english languages</a:t>
            </a:r>
            <a:endParaRPr sz="3467"/>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rmAutofit/>
          </a:bodyPr>
          <a:lstStyle/>
          <a:p>
            <a:r>
              <a:rPr lang="en"/>
              <a:t>The sins of an english tokenizer</a:t>
            </a:r>
            <a:endParaRPr/>
          </a:p>
        </p:txBody>
      </p:sp>
      <p:sp>
        <p:nvSpPr>
          <p:cNvPr id="216" name="Google Shape;216;p34"/>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rmAutofit/>
          </a:bodyPr>
          <a:lstStyle/>
          <a:p>
            <a:pPr indent="-524920">
              <a:buSzPts val="2600"/>
              <a:buAutoNum type="arabicParenR" startAt="2"/>
            </a:pPr>
            <a:r>
              <a:rPr lang="en" sz="3467"/>
              <a:t>We built it on…. English</a:t>
            </a:r>
            <a:br>
              <a:rPr lang="en" sz="3467"/>
            </a:br>
            <a:br>
              <a:rPr lang="en" sz="3467"/>
            </a:br>
            <a:r>
              <a:rPr lang="en" sz="3467"/>
              <a:t>Problem is not just in character languages</a:t>
            </a:r>
            <a:endParaRPr sz="3467"/>
          </a:p>
        </p:txBody>
      </p:sp>
      <p:pic>
        <p:nvPicPr>
          <p:cNvPr id="217" name="Google Shape;217;p34"/>
          <p:cNvPicPr preferRelativeResize="0"/>
          <p:nvPr/>
        </p:nvPicPr>
        <p:blipFill>
          <a:blip r:embed="rId3">
            <a:alphaModFix/>
          </a:blip>
          <a:stretch>
            <a:fillRect/>
          </a:stretch>
        </p:blipFill>
        <p:spPr>
          <a:xfrm>
            <a:off x="1109434" y="3781733"/>
            <a:ext cx="4707965" cy="2642667"/>
          </a:xfrm>
          <a:prstGeom prst="rect">
            <a:avLst/>
          </a:prstGeom>
          <a:noFill/>
          <a:ln w="19050" cap="flat" cmpd="sng">
            <a:solidFill>
              <a:schemeClr val="dk2"/>
            </a:solidFill>
            <a:prstDash val="solid"/>
            <a:round/>
            <a:headEnd type="none" w="sm" len="sm"/>
            <a:tailEnd type="none" w="sm" len="sm"/>
          </a:ln>
        </p:spPr>
      </p:pic>
      <p:pic>
        <p:nvPicPr>
          <p:cNvPr id="218" name="Google Shape;218;p34"/>
          <p:cNvPicPr preferRelativeResize="0"/>
          <p:nvPr/>
        </p:nvPicPr>
        <p:blipFill>
          <a:blip r:embed="rId4">
            <a:alphaModFix/>
          </a:blip>
          <a:stretch>
            <a:fillRect/>
          </a:stretch>
        </p:blipFill>
        <p:spPr>
          <a:xfrm>
            <a:off x="6210766" y="3781734"/>
            <a:ext cx="2292132" cy="1528100"/>
          </a:xfrm>
          <a:prstGeom prst="rect">
            <a:avLst/>
          </a:prstGeom>
          <a:noFill/>
          <a:ln w="19050" cap="flat" cmpd="sng">
            <a:solidFill>
              <a:schemeClr val="dk2"/>
            </a:solidFill>
            <a:prstDash val="solid"/>
            <a:round/>
            <a:headEnd type="none" w="sm" len="sm"/>
            <a:tailEnd type="none" w="sm" len="sm"/>
          </a:ln>
        </p:spPr>
      </p:pic>
      <p:pic>
        <p:nvPicPr>
          <p:cNvPr id="219" name="Google Shape;219;p34"/>
          <p:cNvPicPr preferRelativeResize="0"/>
          <p:nvPr/>
        </p:nvPicPr>
        <p:blipFill>
          <a:blip r:embed="rId5">
            <a:alphaModFix/>
          </a:blip>
          <a:stretch>
            <a:fillRect/>
          </a:stretch>
        </p:blipFill>
        <p:spPr>
          <a:xfrm>
            <a:off x="8690696" y="4896311"/>
            <a:ext cx="2292133" cy="1528088"/>
          </a:xfrm>
          <a:prstGeom prst="rect">
            <a:avLst/>
          </a:prstGeom>
          <a:noFill/>
          <a:ln w="19050" cap="flat" cmpd="sng">
            <a:solidFill>
              <a:schemeClr val="dk2"/>
            </a:solidFill>
            <a:prstDash val="solid"/>
            <a:round/>
            <a:headEnd type="none" w="sm" len="sm"/>
            <a:tailEnd type="none" w="sm" len="sm"/>
          </a:ln>
        </p:spPr>
      </p:pic>
      <p:pic>
        <p:nvPicPr>
          <p:cNvPr id="220" name="Google Shape;220;p34"/>
          <p:cNvPicPr preferRelativeResize="0"/>
          <p:nvPr/>
        </p:nvPicPr>
        <p:blipFill>
          <a:blip r:embed="rId6">
            <a:alphaModFix/>
          </a:blip>
          <a:stretch>
            <a:fillRect/>
          </a:stretch>
        </p:blipFill>
        <p:spPr>
          <a:xfrm>
            <a:off x="8690709" y="4747845"/>
            <a:ext cx="2738599" cy="18250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rmAutofit/>
          </a:bodyPr>
          <a:lstStyle/>
          <a:p>
            <a:r>
              <a:rPr lang="en"/>
              <a:t>The RWKV World Tokenizer</a:t>
            </a:r>
            <a:endParaRPr/>
          </a:p>
        </p:txBody>
      </p:sp>
      <p:sp>
        <p:nvSpPr>
          <p:cNvPr id="238" name="Google Shape;238;p37"/>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rmAutofit fontScale="92500" lnSpcReduction="20000"/>
          </a:bodyPr>
          <a:lstStyle/>
          <a:p>
            <a:pPr indent="-500578">
              <a:lnSpc>
                <a:spcPct val="105000"/>
              </a:lnSpc>
              <a:buSzPct val="100000"/>
              <a:buChar char="-"/>
            </a:pPr>
            <a:r>
              <a:rPr lang="en" sz="3333"/>
              <a:t>65529 Tokens ( +5 tokens for : 2^16 )</a:t>
            </a:r>
            <a:br>
              <a:rPr lang="en" sz="3333"/>
            </a:br>
            <a:endParaRPr sz="3333"/>
          </a:p>
          <a:p>
            <a:pPr indent="-500578">
              <a:lnSpc>
                <a:spcPct val="105000"/>
              </a:lnSpc>
              <a:buSzPct val="100000"/>
              <a:buChar char="-"/>
            </a:pPr>
            <a:r>
              <a:rPr lang="en" sz="3333"/>
              <a:t>Significantly easier to implement ( Greedy based )</a:t>
            </a:r>
            <a:br>
              <a:rPr lang="en" sz="3333"/>
            </a:br>
            <a:endParaRPr sz="3333"/>
          </a:p>
          <a:p>
            <a:pPr indent="-500578">
              <a:lnSpc>
                <a:spcPct val="105000"/>
              </a:lnSpc>
              <a:buSzPct val="100000"/>
              <a:buChar char="-"/>
            </a:pPr>
            <a:r>
              <a:rPr lang="en" sz="3333"/>
              <a:t>Built on our world dataset of 100+ languages</a:t>
            </a:r>
            <a:endParaRPr sz="3333"/>
          </a:p>
          <a:p>
            <a:pPr indent="-500578">
              <a:lnSpc>
                <a:spcPct val="105000"/>
              </a:lnSpc>
              <a:buSzPct val="100000"/>
              <a:buChar char="-"/>
            </a:pPr>
            <a:r>
              <a:rPr lang="en" sz="3333"/>
              <a:t>Approx. 1.5 ~ 2.5 tokens per character / word</a:t>
            </a:r>
            <a:endParaRPr sz="3333"/>
          </a:p>
          <a:p>
            <a:pPr indent="-500578">
              <a:lnSpc>
                <a:spcPct val="105000"/>
              </a:lnSpc>
              <a:buSzPct val="100000"/>
              <a:buChar char="-"/>
            </a:pPr>
            <a:r>
              <a:rPr lang="en" sz="3333"/>
              <a:t>~1.5 still for english language</a:t>
            </a:r>
            <a:br>
              <a:rPr lang="en" sz="3333"/>
            </a:br>
            <a:endParaRPr sz="3333"/>
          </a:p>
          <a:p>
            <a:pPr indent="-492112">
              <a:lnSpc>
                <a:spcPct val="105000"/>
              </a:lnSpc>
              <a:buSzPct val="100000"/>
              <a:buChar char="-"/>
            </a:pPr>
            <a:r>
              <a:rPr lang="en" sz="3188" u="sng"/>
              <a:t>https://github.com/BlinkDL/ChatRWKV/tree/main/tokenizer</a:t>
            </a:r>
            <a:endParaRPr sz="3188" u="sng"/>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11859" y="314876"/>
            <a:ext cx="10803200" cy="634000"/>
          </a:xfrm>
          <a:prstGeom prst="rect">
            <a:avLst/>
          </a:prstGeom>
          <a:noFill/>
          <a:ln>
            <a:noFill/>
          </a:ln>
        </p:spPr>
        <p:txBody>
          <a:bodyPr spcFirstLastPara="1" vert="horz" wrap="square" lIns="121900" tIns="121900" rIns="121900" bIns="121900" rtlCol="0" anchor="t" anchorCtr="0">
            <a:noAutofit/>
          </a:bodyPr>
          <a:lstStyle/>
          <a:p>
            <a:pPr algn="ctr"/>
            <a:r>
              <a:rPr lang="en-GB" sz="2533" b="1" dirty="0">
                <a:solidFill>
                  <a:srgbClr val="02E0B8"/>
                </a:solidFill>
                <a:latin typeface="Red Hat Display"/>
                <a:ea typeface="Red Hat Display"/>
                <a:cs typeface="Red Hat Display"/>
                <a:sym typeface="Red Hat Display"/>
              </a:rPr>
              <a:t>RWKV is the world’s greenest AI model (joules per token)</a:t>
            </a:r>
            <a:endParaRPr b="1" dirty="0">
              <a:solidFill>
                <a:srgbClr val="02E0B8"/>
              </a:solidFill>
              <a:latin typeface="Red Hat Display"/>
              <a:ea typeface="Red Hat Display"/>
              <a:cs typeface="Red Hat Display"/>
              <a:sym typeface="Red Hat Display"/>
            </a:endParaRPr>
          </a:p>
        </p:txBody>
      </p:sp>
      <p:pic>
        <p:nvPicPr>
          <p:cNvPr id="112" name="Google Shape;112;p17"/>
          <p:cNvPicPr preferRelativeResize="0"/>
          <p:nvPr/>
        </p:nvPicPr>
        <p:blipFill>
          <a:blip r:embed="rId3">
            <a:alphaModFix/>
          </a:blip>
          <a:stretch>
            <a:fillRect/>
          </a:stretch>
        </p:blipFill>
        <p:spPr>
          <a:xfrm>
            <a:off x="2356734" y="1038767"/>
            <a:ext cx="7093199" cy="5123832"/>
          </a:xfrm>
          <a:prstGeom prst="rect">
            <a:avLst/>
          </a:prstGeom>
          <a:noFill/>
          <a:ln>
            <a:noFill/>
          </a:ln>
        </p:spPr>
      </p:pic>
      <p:sp>
        <p:nvSpPr>
          <p:cNvPr id="113" name="Google Shape;113;p17"/>
          <p:cNvSpPr txBox="1"/>
          <p:nvPr/>
        </p:nvSpPr>
        <p:spPr>
          <a:xfrm>
            <a:off x="2217000" y="6201300"/>
            <a:ext cx="7758000" cy="439600"/>
          </a:xfrm>
          <a:prstGeom prst="rect">
            <a:avLst/>
          </a:prstGeom>
          <a:noFill/>
          <a:ln>
            <a:noFill/>
          </a:ln>
        </p:spPr>
        <p:txBody>
          <a:bodyPr spcFirstLastPara="1" wrap="square" lIns="121900" tIns="121900" rIns="121900" bIns="121900" anchor="t" anchorCtr="0">
            <a:noAutofit/>
          </a:bodyPr>
          <a:lstStyle/>
          <a:p>
            <a:pPr algn="ctr">
              <a:buClr>
                <a:srgbClr val="000000"/>
              </a:buClr>
              <a:buSzPts val="700"/>
            </a:pPr>
            <a:r>
              <a:rPr lang="en-GB" sz="1600">
                <a:solidFill>
                  <a:srgbClr val="ECECEC"/>
                </a:solidFill>
                <a:latin typeface="Lato"/>
                <a:ea typeface="Lato"/>
                <a:cs typeface="Lato"/>
                <a:sym typeface="Lato"/>
              </a:rPr>
              <a:t>Benchmark done independently by: </a:t>
            </a:r>
            <a:r>
              <a:rPr lang="en-GB" sz="1600" u="sng">
                <a:solidFill>
                  <a:srgbClr val="ECECEC"/>
                </a:solidFill>
                <a:latin typeface="Lato"/>
                <a:ea typeface="Lato"/>
                <a:cs typeface="Lato"/>
                <a:sym typeface="Lato"/>
              </a:rPr>
              <a:t>https://ml.energy/leaderboard/</a:t>
            </a:r>
            <a:endParaRPr sz="1600" u="sng">
              <a:solidFill>
                <a:srgbClr val="ECECEC"/>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40"/>
          <p:cNvPicPr preferRelativeResize="0"/>
          <p:nvPr/>
        </p:nvPicPr>
        <p:blipFill rotWithShape="1">
          <a:blip r:embed="rId3">
            <a:alphaModFix/>
          </a:blip>
          <a:srcRect/>
          <a:stretch/>
        </p:blipFill>
        <p:spPr>
          <a:xfrm>
            <a:off x="11369041" y="391723"/>
            <a:ext cx="477305" cy="770725"/>
          </a:xfrm>
          <a:prstGeom prst="rect">
            <a:avLst/>
          </a:prstGeom>
          <a:noFill/>
          <a:ln>
            <a:noFill/>
          </a:ln>
        </p:spPr>
      </p:pic>
      <p:pic>
        <p:nvPicPr>
          <p:cNvPr id="262" name="Google Shape;262;p40"/>
          <p:cNvPicPr preferRelativeResize="0"/>
          <p:nvPr/>
        </p:nvPicPr>
        <p:blipFill>
          <a:blip r:embed="rId4">
            <a:alphaModFix/>
          </a:blip>
          <a:stretch>
            <a:fillRect/>
          </a:stretch>
        </p:blipFill>
        <p:spPr>
          <a:xfrm>
            <a:off x="2105401" y="948867"/>
            <a:ext cx="8367535" cy="5491199"/>
          </a:xfrm>
          <a:prstGeom prst="rect">
            <a:avLst/>
          </a:prstGeom>
          <a:noFill/>
          <a:ln>
            <a:noFill/>
          </a:ln>
        </p:spPr>
      </p:pic>
      <p:sp>
        <p:nvSpPr>
          <p:cNvPr id="263" name="Google Shape;263;p40"/>
          <p:cNvSpPr txBox="1">
            <a:spLocks noGrp="1"/>
          </p:cNvSpPr>
          <p:nvPr>
            <p:ph type="title"/>
          </p:nvPr>
        </p:nvSpPr>
        <p:spPr>
          <a:xfrm>
            <a:off x="711859" y="314876"/>
            <a:ext cx="10803200" cy="634000"/>
          </a:xfrm>
          <a:prstGeom prst="rect">
            <a:avLst/>
          </a:prstGeom>
          <a:noFill/>
          <a:ln>
            <a:noFill/>
          </a:ln>
        </p:spPr>
        <p:txBody>
          <a:bodyPr spcFirstLastPara="1" vert="horz" wrap="square" lIns="121900" tIns="121900" rIns="121900" bIns="121900" rtlCol="0" anchor="t" anchorCtr="0">
            <a:noAutofit/>
          </a:bodyPr>
          <a:lstStyle/>
          <a:p>
            <a:pPr algn="ctr"/>
            <a:r>
              <a:rPr lang="en-GB" sz="2533" b="1">
                <a:solidFill>
                  <a:srgbClr val="02E0B8"/>
                </a:solidFill>
                <a:latin typeface="Red Hat Display"/>
                <a:ea typeface="Red Hat Display"/>
                <a:cs typeface="Red Hat Display"/>
                <a:sym typeface="Red Hat Display"/>
              </a:rPr>
              <a:t>With an AI model built not just for the english speaking but the World</a:t>
            </a:r>
            <a:endParaRPr b="1">
              <a:solidFill>
                <a:srgbClr val="02E0B8"/>
              </a:solidFill>
              <a:latin typeface="Red Hat Display"/>
              <a:ea typeface="Red Hat Display"/>
              <a:cs typeface="Red Hat Display"/>
              <a:sym typeface="Red Hat Display"/>
            </a:endParaRPr>
          </a:p>
        </p:txBody>
      </p:sp>
      <p:sp>
        <p:nvSpPr>
          <p:cNvPr id="264" name="Google Shape;264;p40"/>
          <p:cNvSpPr/>
          <p:nvPr/>
        </p:nvSpPr>
        <p:spPr>
          <a:xfrm>
            <a:off x="3749700" y="2891533"/>
            <a:ext cx="3583200" cy="967600"/>
          </a:xfrm>
          <a:prstGeom prst="rect">
            <a:avLst/>
          </a:prstGeom>
          <a:noFill/>
          <a:ln w="9525"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265" name="Google Shape;265;p40"/>
          <p:cNvSpPr txBox="1"/>
          <p:nvPr/>
        </p:nvSpPr>
        <p:spPr>
          <a:xfrm>
            <a:off x="7332900" y="3203200"/>
            <a:ext cx="2476000" cy="451302"/>
          </a:xfrm>
          <a:prstGeom prst="rect">
            <a:avLst/>
          </a:prstGeom>
          <a:noFill/>
          <a:ln>
            <a:noFill/>
          </a:ln>
        </p:spPr>
        <p:txBody>
          <a:bodyPr spcFirstLastPara="1" wrap="square" lIns="121900" tIns="121900" rIns="121900" bIns="121900" anchor="t" anchorCtr="0">
            <a:spAutoFit/>
          </a:bodyPr>
          <a:lstStyle/>
          <a:p>
            <a:r>
              <a:rPr lang="en-GB" sz="1333">
                <a:solidFill>
                  <a:srgbClr val="9900FF"/>
                </a:solidFill>
              </a:rPr>
              <a:t>LLaMA2 based models</a:t>
            </a:r>
            <a:endParaRPr sz="1333">
              <a:solidFill>
                <a:srgbClr val="9900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p:nvPr/>
        </p:nvSpPr>
        <p:spPr>
          <a:xfrm>
            <a:off x="822960" y="4531361"/>
            <a:ext cx="10546080" cy="591303"/>
          </a:xfrm>
          <a:prstGeom prst="rect">
            <a:avLst/>
          </a:prstGeom>
          <a:solidFill>
            <a:srgbClr val="3A51A3">
              <a:alpha val="18823"/>
            </a:srgbClr>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281" name="Google Shape;281;p42"/>
          <p:cNvSpPr txBox="1">
            <a:spLocks noGrp="1"/>
          </p:cNvSpPr>
          <p:nvPr>
            <p:ph type="title"/>
          </p:nvPr>
        </p:nvSpPr>
        <p:spPr>
          <a:xfrm>
            <a:off x="710867" y="312001"/>
            <a:ext cx="10290400" cy="864400"/>
          </a:xfrm>
          <a:prstGeom prst="rect">
            <a:avLst/>
          </a:prstGeom>
          <a:noFill/>
          <a:ln>
            <a:noFill/>
          </a:ln>
        </p:spPr>
        <p:txBody>
          <a:bodyPr spcFirstLastPara="1" vert="horz" wrap="square" lIns="121900" tIns="121900" rIns="121900" bIns="121900" rtlCol="0" anchor="t" anchorCtr="0">
            <a:normAutofit fontScale="90000"/>
          </a:bodyPr>
          <a:lstStyle/>
          <a:p>
            <a:pPr>
              <a:buSzPct val="129629"/>
            </a:pPr>
            <a:r>
              <a:rPr lang="en-GB" sz="3200" b="1">
                <a:solidFill>
                  <a:srgbClr val="02E0B8"/>
                </a:solidFill>
                <a:latin typeface="Red Hat Display"/>
                <a:ea typeface="Red Hat Display"/>
                <a:cs typeface="Red Hat Display"/>
                <a:sym typeface="Red Hat Display"/>
              </a:rPr>
              <a:t>RWKV is the leading sub-quadratic transformer architecture alternatives</a:t>
            </a:r>
            <a:endParaRPr sz="3200" b="1">
              <a:solidFill>
                <a:srgbClr val="02E0B8"/>
              </a:solidFill>
              <a:latin typeface="Red Hat Display"/>
              <a:ea typeface="Red Hat Display"/>
              <a:cs typeface="Red Hat Display"/>
              <a:sym typeface="Red Hat Display"/>
            </a:endParaRPr>
          </a:p>
        </p:txBody>
      </p:sp>
      <p:graphicFrame>
        <p:nvGraphicFramePr>
          <p:cNvPr id="282" name="Google Shape;282;p42"/>
          <p:cNvGraphicFramePr/>
          <p:nvPr/>
        </p:nvGraphicFramePr>
        <p:xfrm>
          <a:off x="822961" y="1784771"/>
          <a:ext cx="10546101" cy="3383040"/>
        </p:xfrm>
        <a:graphic>
          <a:graphicData uri="http://schemas.openxmlformats.org/drawingml/2006/table">
            <a:tbl>
              <a:tblPr firstRow="1" firstCol="1">
                <a:noFill/>
              </a:tblPr>
              <a:tblGrid>
                <a:gridCol w="2742667">
                  <a:extLst>
                    <a:ext uri="{9D8B030D-6E8A-4147-A177-3AD203B41FA5}">
                      <a16:colId xmlns:a16="http://schemas.microsoft.com/office/drawing/2014/main" val="20000"/>
                    </a:ext>
                  </a:extLst>
                </a:gridCol>
                <a:gridCol w="1911767">
                  <a:extLst>
                    <a:ext uri="{9D8B030D-6E8A-4147-A177-3AD203B41FA5}">
                      <a16:colId xmlns:a16="http://schemas.microsoft.com/office/drawing/2014/main" val="20001"/>
                    </a:ext>
                  </a:extLst>
                </a:gridCol>
                <a:gridCol w="2161200">
                  <a:extLst>
                    <a:ext uri="{9D8B030D-6E8A-4147-A177-3AD203B41FA5}">
                      <a16:colId xmlns:a16="http://schemas.microsoft.com/office/drawing/2014/main" val="20002"/>
                    </a:ext>
                  </a:extLst>
                </a:gridCol>
                <a:gridCol w="1641800">
                  <a:extLst>
                    <a:ext uri="{9D8B030D-6E8A-4147-A177-3AD203B41FA5}">
                      <a16:colId xmlns:a16="http://schemas.microsoft.com/office/drawing/2014/main" val="20003"/>
                    </a:ext>
                  </a:extLst>
                </a:gridCol>
                <a:gridCol w="2088667">
                  <a:extLst>
                    <a:ext uri="{9D8B030D-6E8A-4147-A177-3AD203B41FA5}">
                      <a16:colId xmlns:a16="http://schemas.microsoft.com/office/drawing/2014/main" val="20004"/>
                    </a:ext>
                  </a:extLst>
                </a:gridCol>
              </a:tblGrid>
              <a:tr h="467320">
                <a:tc>
                  <a:txBody>
                    <a:bodyPr/>
                    <a:lstStyle/>
                    <a:p>
                      <a:pPr marL="0" marR="0" lvl="0" indent="0" algn="l" rtl="0">
                        <a:lnSpc>
                          <a:spcPct val="100000"/>
                        </a:lnSpc>
                        <a:spcBef>
                          <a:spcPts val="0"/>
                        </a:spcBef>
                        <a:spcAft>
                          <a:spcPts val="0"/>
                        </a:spcAft>
                        <a:buClr>
                          <a:srgbClr val="000000"/>
                        </a:buClr>
                        <a:buSzPts val="1100"/>
                        <a:buFont typeface="Arial"/>
                        <a:buNone/>
                      </a:pPr>
                      <a:r>
                        <a:rPr lang="en-GB" sz="1500" u="none" strike="noStrike" cap="none">
                          <a:solidFill>
                            <a:srgbClr val="01E3BA"/>
                          </a:solidFill>
                          <a:latin typeface="Red Hat Display"/>
                          <a:ea typeface="Red Hat Display"/>
                          <a:cs typeface="Red Hat Display"/>
                          <a:sym typeface="Red Hat Display"/>
                        </a:rPr>
                        <a:t>Architecture</a:t>
                      </a:r>
                      <a:endParaRPr sz="1500" u="none" strike="noStrike" cap="none">
                        <a:solidFill>
                          <a:srgbClr val="01E3BA"/>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100"/>
                        <a:buFont typeface="Arial"/>
                        <a:buNone/>
                      </a:pPr>
                      <a:r>
                        <a:rPr lang="en-GB" sz="1500" u="none" strike="noStrike" cap="none">
                          <a:solidFill>
                            <a:srgbClr val="01E3BA"/>
                          </a:solidFill>
                          <a:latin typeface="Red Hat Display"/>
                          <a:ea typeface="Red Hat Display"/>
                          <a:cs typeface="Red Hat Display"/>
                          <a:sym typeface="Red Hat Display"/>
                        </a:rPr>
                        <a:t>Status</a:t>
                      </a:r>
                      <a:endParaRPr sz="1500" u="none" strike="noStrike" cap="none">
                        <a:solidFill>
                          <a:srgbClr val="01E3BA"/>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100"/>
                        <a:buFont typeface="Arial"/>
                        <a:buNone/>
                      </a:pPr>
                      <a:r>
                        <a:rPr lang="en-GB" sz="1500" u="none" strike="noStrike" cap="none">
                          <a:solidFill>
                            <a:srgbClr val="01E3BA"/>
                          </a:solidFill>
                          <a:latin typeface="Red Hat Display"/>
                          <a:ea typeface="Red Hat Display"/>
                          <a:cs typeface="Red Hat Display"/>
                          <a:sym typeface="Red Hat Display"/>
                        </a:rPr>
                        <a:t>Compute Efficiency</a:t>
                      </a:r>
                      <a:endParaRPr sz="1500" u="none" strike="noStrike" cap="none">
                        <a:solidFill>
                          <a:srgbClr val="01E3BA"/>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100"/>
                        <a:buFont typeface="Arial"/>
                        <a:buNone/>
                      </a:pPr>
                      <a:r>
                        <a:rPr lang="en-GB" sz="1500" u="none" strike="noStrike" cap="none">
                          <a:solidFill>
                            <a:srgbClr val="01E3BA"/>
                          </a:solidFill>
                          <a:latin typeface="Red Hat Display"/>
                          <a:ea typeface="Red Hat Display"/>
                          <a:cs typeface="Red Hat Display"/>
                          <a:sym typeface="Red Hat Display"/>
                        </a:rPr>
                        <a:t>Largest Model</a:t>
                      </a:r>
                      <a:endParaRPr sz="1500" u="none" strike="noStrike" cap="none">
                        <a:solidFill>
                          <a:srgbClr val="01E3BA"/>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100"/>
                        <a:buFont typeface="Arial"/>
                        <a:buNone/>
                      </a:pPr>
                      <a:r>
                        <a:rPr lang="en-GB" sz="1500" u="none" strike="noStrike" cap="none">
                          <a:solidFill>
                            <a:srgbClr val="01E3BA"/>
                          </a:solidFill>
                          <a:latin typeface="Red Hat Display"/>
                          <a:ea typeface="Red Hat Display"/>
                          <a:cs typeface="Red Hat Display"/>
                          <a:sym typeface="Red Hat Display"/>
                        </a:rPr>
                        <a:t>Trained Token</a:t>
                      </a:r>
                      <a:endParaRPr sz="1500" u="none" strike="noStrike" cap="none">
                        <a:solidFill>
                          <a:srgbClr val="01E3BA"/>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0"/>
                  </a:ext>
                </a:extLst>
              </a:tr>
              <a:tr h="609560">
                <a:tc>
                  <a:txBody>
                    <a:bodyPr/>
                    <a:lstStyle/>
                    <a:p>
                      <a:pPr marL="0" marR="0" lvl="0" indent="0" algn="l" rtl="0">
                        <a:lnSpc>
                          <a:spcPct val="100000"/>
                        </a:lnSpc>
                        <a:spcBef>
                          <a:spcPts val="0"/>
                        </a:spcBef>
                        <a:spcAft>
                          <a:spcPts val="0"/>
                        </a:spcAft>
                        <a:buClr>
                          <a:srgbClr val="000000"/>
                        </a:buClr>
                        <a:buSzPts val="1100"/>
                        <a:buFont typeface="Arial"/>
                        <a:buNone/>
                      </a:pPr>
                      <a:r>
                        <a:rPr lang="en-GB" sz="1500" u="none" strike="noStrike" cap="none">
                          <a:solidFill>
                            <a:schemeClr val="lt1"/>
                          </a:solidFill>
                          <a:latin typeface="Red Hat Display"/>
                          <a:ea typeface="Red Hat Display"/>
                          <a:cs typeface="Red Hat Display"/>
                          <a:sym typeface="Red Hat Display"/>
                        </a:rPr>
                        <a:t>RWKV</a:t>
                      </a:r>
                      <a:br>
                        <a:rPr lang="en-GB" sz="1500" u="none" strike="noStrike" cap="none">
                          <a:solidFill>
                            <a:schemeClr val="lt1"/>
                          </a:solidFill>
                          <a:latin typeface="Red Hat Display"/>
                          <a:ea typeface="Red Hat Display"/>
                          <a:cs typeface="Red Hat Display"/>
                          <a:sym typeface="Red Hat Display"/>
                        </a:rPr>
                      </a:br>
                      <a:r>
                        <a:rPr lang="en-GB" sz="900" u="none" strike="noStrike" cap="none">
                          <a:solidFill>
                            <a:schemeClr val="lt1"/>
                          </a:solidFill>
                          <a:latin typeface="Red Hat Display"/>
                          <a:ea typeface="Red Hat Display"/>
                          <a:cs typeface="Red Hat Display"/>
                          <a:sym typeface="Red Hat Display"/>
                        </a:rPr>
                        <a:t>https://arxiv.org/abs/2305.13048</a:t>
                      </a:r>
                      <a:endParaRPr sz="9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In Production</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O ( N )</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14B</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500B++ (the pile+)</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extLst>
                  <a:ext uri="{0D108BD9-81ED-4DB2-BD59-A6C34878D82A}">
                    <a16:rowId xmlns:a16="http://schemas.microsoft.com/office/drawing/2014/main" val="10001"/>
                  </a:ext>
                </a:extLst>
              </a:tr>
              <a:tr h="609560">
                <a:tc>
                  <a:txBody>
                    <a:bodyPr/>
                    <a:lstStyle/>
                    <a:p>
                      <a:pPr marL="0" marR="0" lvl="0" indent="0" algn="l" rtl="0">
                        <a:lnSpc>
                          <a:spcPct val="100000"/>
                        </a:lnSpc>
                        <a:spcBef>
                          <a:spcPts val="0"/>
                        </a:spcBef>
                        <a:spcAft>
                          <a:spcPts val="0"/>
                        </a:spcAft>
                        <a:buClr>
                          <a:srgbClr val="000000"/>
                        </a:buClr>
                        <a:buSzPts val="1100"/>
                        <a:buFont typeface="Arial"/>
                        <a:buNone/>
                      </a:pPr>
                      <a:r>
                        <a:rPr lang="en-GB" sz="1500" u="none" strike="noStrike" cap="none">
                          <a:solidFill>
                            <a:schemeClr val="lt1"/>
                          </a:solidFill>
                          <a:latin typeface="Red Hat Display"/>
                          <a:ea typeface="Red Hat Display"/>
                          <a:cs typeface="Red Hat Display"/>
                          <a:sym typeface="Red Hat Display"/>
                        </a:rPr>
                        <a:t>Ret Net (Microsoft)</a:t>
                      </a:r>
                      <a:br>
                        <a:rPr lang="en-GB" sz="1500" u="none" strike="noStrike" cap="none">
                          <a:solidFill>
                            <a:schemeClr val="lt1"/>
                          </a:solidFill>
                          <a:latin typeface="Red Hat Display"/>
                          <a:ea typeface="Red Hat Display"/>
                          <a:cs typeface="Red Hat Display"/>
                          <a:sym typeface="Red Hat Display"/>
                        </a:rPr>
                      </a:br>
                      <a:r>
                        <a:rPr lang="en-GB" sz="900" u="none" strike="noStrike" cap="none">
                          <a:solidFill>
                            <a:schemeClr val="lt1"/>
                          </a:solidFill>
                          <a:latin typeface="Red Hat Display"/>
                          <a:ea typeface="Red Hat Display"/>
                          <a:cs typeface="Red Hat Display"/>
                          <a:sym typeface="Red Hat Display"/>
                        </a:rPr>
                        <a:t>https://arxiv.org/abs/2307.08621</a:t>
                      </a:r>
                      <a:endParaRPr sz="9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Research</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O ( N )</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6.7B</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100B (mixed)</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2"/>
                  </a:ext>
                </a:extLst>
              </a:tr>
              <a:tr h="609560">
                <a:tc>
                  <a:txBody>
                    <a:bodyPr/>
                    <a:lstStyle/>
                    <a:p>
                      <a:pPr marL="0" marR="0" lvl="0" indent="0" algn="l" rtl="0">
                        <a:lnSpc>
                          <a:spcPct val="100000"/>
                        </a:lnSpc>
                        <a:spcBef>
                          <a:spcPts val="0"/>
                        </a:spcBef>
                        <a:spcAft>
                          <a:spcPts val="0"/>
                        </a:spcAft>
                        <a:buClr>
                          <a:srgbClr val="000000"/>
                        </a:buClr>
                        <a:buSzPts val="1100"/>
                        <a:buFont typeface="Arial"/>
                        <a:buNone/>
                      </a:pPr>
                      <a:r>
                        <a:rPr lang="en-GB" sz="1500" u="none" strike="noStrike" cap="none">
                          <a:solidFill>
                            <a:schemeClr val="lt1"/>
                          </a:solidFill>
                          <a:latin typeface="Red Hat Display"/>
                          <a:ea typeface="Red Hat Display"/>
                          <a:cs typeface="Red Hat Display"/>
                          <a:sym typeface="Red Hat Display"/>
                        </a:rPr>
                        <a:t>State Space (</a:t>
                      </a:r>
                      <a:r>
                        <a:rPr lang="en-GB" sz="1500">
                          <a:solidFill>
                            <a:schemeClr val="lt1"/>
                          </a:solidFill>
                          <a:latin typeface="Red Hat Display"/>
                          <a:ea typeface="Red Hat Display"/>
                          <a:cs typeface="Red Hat Display"/>
                          <a:sym typeface="Red Hat Display"/>
                        </a:rPr>
                        <a:t>Stanford</a:t>
                      </a:r>
                      <a:r>
                        <a:rPr lang="en-GB" sz="1500" u="none" strike="noStrike" cap="none">
                          <a:solidFill>
                            <a:schemeClr val="lt1"/>
                          </a:solidFill>
                          <a:latin typeface="Red Hat Display"/>
                          <a:ea typeface="Red Hat Display"/>
                          <a:cs typeface="Red Hat Display"/>
                          <a:sym typeface="Red Hat Display"/>
                        </a:rPr>
                        <a:t>)</a:t>
                      </a:r>
                      <a:br>
                        <a:rPr lang="en-GB" sz="1500" u="none" strike="noStrike" cap="none">
                          <a:solidFill>
                            <a:schemeClr val="lt1"/>
                          </a:solidFill>
                          <a:latin typeface="Red Hat Display"/>
                          <a:ea typeface="Red Hat Display"/>
                          <a:cs typeface="Red Hat Display"/>
                          <a:sym typeface="Red Hat Display"/>
                        </a:rPr>
                      </a:br>
                      <a:r>
                        <a:rPr lang="en-GB" sz="900" u="none" strike="noStrike" cap="none">
                          <a:solidFill>
                            <a:schemeClr val="lt1"/>
                          </a:solidFill>
                          <a:latin typeface="Red Hat Display"/>
                          <a:ea typeface="Red Hat Display"/>
                          <a:cs typeface="Red Hat Display"/>
                          <a:sym typeface="Red Hat Display"/>
                        </a:rPr>
                        <a:t>https://arxiv.org/abs/2302.10866</a:t>
                      </a:r>
                      <a:endParaRPr sz="9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Prototype</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O ( Log N )</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355M</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15B (the pile, subset)</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3"/>
                  </a:ext>
                </a:extLst>
              </a:tr>
              <a:tr h="467320">
                <a:tc>
                  <a:txBody>
                    <a:bodyPr/>
                    <a:lstStyle/>
                    <a:p>
                      <a:pPr marL="0" marR="0" lvl="0" indent="0" algn="l" rtl="0">
                        <a:lnSpc>
                          <a:spcPct val="100000"/>
                        </a:lnSpc>
                        <a:spcBef>
                          <a:spcPts val="0"/>
                        </a:spcBef>
                        <a:spcAft>
                          <a:spcPts val="0"/>
                        </a:spcAft>
                        <a:buClr>
                          <a:srgbClr val="000000"/>
                        </a:buClr>
                        <a:buSzPts val="1100"/>
                        <a:buFont typeface="Arial"/>
                        <a:buNone/>
                      </a:pPr>
                      <a:r>
                        <a:rPr lang="en-GB" sz="1500" u="none" strike="noStrike" cap="none">
                          <a:solidFill>
                            <a:schemeClr val="lt1"/>
                          </a:solidFill>
                          <a:latin typeface="Red Hat Display"/>
                          <a:ea typeface="Red Hat Display"/>
                          <a:cs typeface="Red Hat Display"/>
                          <a:sym typeface="Red Hat Display"/>
                        </a:rPr>
                        <a:t>Liquid (MIT)</a:t>
                      </a:r>
                      <a:endParaRPr sz="15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Research</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&lt;1M</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chemeClr val="lt1"/>
                          </a:solidFill>
                          <a:latin typeface="Red Hat Display"/>
                          <a:ea typeface="Red Hat Display"/>
                          <a:cs typeface="Red Hat Display"/>
                          <a:sym typeface="Red Hat Display"/>
                        </a:rPr>
                        <a:t>-</a:t>
                      </a:r>
                      <a:endParaRPr sz="1300" u="none" strike="noStrike" cap="none">
                        <a:solidFill>
                          <a:schemeClr val="lt1"/>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4"/>
                  </a:ext>
                </a:extLst>
              </a:tr>
              <a:tr h="609560">
                <a:tc>
                  <a:txBody>
                    <a:bodyPr/>
                    <a:lstStyle/>
                    <a:p>
                      <a:pPr marL="0" marR="0" lvl="0" indent="0" algn="l" rtl="0">
                        <a:lnSpc>
                          <a:spcPct val="100000"/>
                        </a:lnSpc>
                        <a:spcBef>
                          <a:spcPts val="0"/>
                        </a:spcBef>
                        <a:spcAft>
                          <a:spcPts val="0"/>
                        </a:spcAft>
                        <a:buClr>
                          <a:srgbClr val="000000"/>
                        </a:buClr>
                        <a:buSzPts val="1100"/>
                        <a:buFont typeface="Arial"/>
                        <a:buNone/>
                      </a:pPr>
                      <a:r>
                        <a:rPr lang="en-GB" sz="1500" u="none" strike="noStrike" cap="none">
                          <a:solidFill>
                            <a:srgbClr val="D9D9D9"/>
                          </a:solidFill>
                          <a:latin typeface="Red Hat Display"/>
                          <a:ea typeface="Red Hat Display"/>
                          <a:cs typeface="Red Hat Display"/>
                          <a:sym typeface="Red Hat Display"/>
                        </a:rPr>
                        <a:t>Transformer Architecture</a:t>
                      </a:r>
                      <a:br>
                        <a:rPr lang="en-GB" sz="1500" u="none" strike="noStrike" cap="none">
                          <a:solidFill>
                            <a:srgbClr val="D9D9D9"/>
                          </a:solidFill>
                          <a:latin typeface="Red Hat Display"/>
                          <a:ea typeface="Red Hat Display"/>
                          <a:cs typeface="Red Hat Display"/>
                          <a:sym typeface="Red Hat Display"/>
                        </a:rPr>
                      </a:br>
                      <a:r>
                        <a:rPr lang="en-GB" sz="900" u="none" strike="noStrike" cap="none">
                          <a:solidFill>
                            <a:schemeClr val="lt1"/>
                          </a:solidFill>
                          <a:latin typeface="Red Hat Display"/>
                          <a:ea typeface="Red Hat Display"/>
                          <a:cs typeface="Red Hat Display"/>
                          <a:sym typeface="Red Hat Display"/>
                        </a:rPr>
                        <a:t>( included for contrasting reference )</a:t>
                      </a:r>
                      <a:endParaRPr sz="1500" u="none" strike="noStrike" cap="none">
                        <a:solidFill>
                          <a:srgbClr val="D9D9D9"/>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rgbClr val="D9D9D9"/>
                          </a:solidFill>
                          <a:latin typeface="Red Hat Display"/>
                          <a:ea typeface="Red Hat Display"/>
                          <a:cs typeface="Red Hat Display"/>
                          <a:sym typeface="Red Hat Display"/>
                        </a:rPr>
                        <a:t>In Production</a:t>
                      </a:r>
                      <a:endParaRPr sz="1300" u="none" strike="noStrike" cap="none">
                        <a:solidFill>
                          <a:srgbClr val="D9D9D9"/>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rgbClr val="D9D9D9"/>
                          </a:solidFill>
                          <a:latin typeface="Red Hat Display"/>
                          <a:ea typeface="Red Hat Display"/>
                          <a:cs typeface="Red Hat Display"/>
                          <a:sym typeface="Red Hat Display"/>
                        </a:rPr>
                        <a:t>O ( N^2 )</a:t>
                      </a:r>
                      <a:endParaRPr sz="1300" u="none" strike="noStrike" cap="none">
                        <a:solidFill>
                          <a:srgbClr val="D9D9D9"/>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rgbClr val="D9D9D9"/>
                          </a:solidFill>
                          <a:latin typeface="Red Hat Display"/>
                          <a:ea typeface="Red Hat Display"/>
                          <a:cs typeface="Red Hat Display"/>
                          <a:sym typeface="Red Hat Display"/>
                        </a:rPr>
                        <a:t>800B (est)</a:t>
                      </a:r>
                      <a:endParaRPr sz="1300" u="none" strike="noStrike" cap="none">
                        <a:solidFill>
                          <a:srgbClr val="D9D9D9"/>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1000"/>
                        <a:buFont typeface="Arial"/>
                        <a:buNone/>
                      </a:pPr>
                      <a:r>
                        <a:rPr lang="en-GB" sz="1300" u="none" strike="noStrike" cap="none">
                          <a:solidFill>
                            <a:srgbClr val="D9D9D9"/>
                          </a:solidFill>
                          <a:latin typeface="Red Hat Display"/>
                          <a:ea typeface="Red Hat Display"/>
                          <a:cs typeface="Red Hat Display"/>
                          <a:sym typeface="Red Hat Display"/>
                        </a:rPr>
                        <a:t>13T++ (est)</a:t>
                      </a:r>
                      <a:endParaRPr sz="1300" u="none" strike="noStrike" cap="none">
                        <a:solidFill>
                          <a:srgbClr val="D9D9D9"/>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5"/>
                  </a:ext>
                </a:extLst>
              </a:tr>
            </a:tbl>
          </a:graphicData>
        </a:graphic>
      </p:graphicFrame>
      <p:sp>
        <p:nvSpPr>
          <p:cNvPr id="283" name="Google Shape;283;p42"/>
          <p:cNvSpPr txBox="1"/>
          <p:nvPr/>
        </p:nvSpPr>
        <p:spPr>
          <a:xfrm>
            <a:off x="710867" y="5239204"/>
            <a:ext cx="10868800" cy="980200"/>
          </a:xfrm>
          <a:prstGeom prst="rect">
            <a:avLst/>
          </a:prstGeom>
          <a:noFill/>
          <a:ln>
            <a:noFill/>
          </a:ln>
        </p:spPr>
        <p:txBody>
          <a:bodyPr spcFirstLastPara="1" wrap="square" lIns="121900" tIns="121900" rIns="121900" bIns="121900" anchor="t" anchorCtr="0">
            <a:noAutofit/>
          </a:bodyPr>
          <a:lstStyle/>
          <a:p>
            <a:pPr marL="228594" indent="-228594">
              <a:buClr>
                <a:srgbClr val="ECECEC"/>
              </a:buClr>
              <a:buSzPts val="700"/>
              <a:buFont typeface="Noto Sans Symbols"/>
              <a:buChar char="▪"/>
            </a:pPr>
            <a:r>
              <a:rPr lang="en-GB" sz="933">
                <a:solidFill>
                  <a:srgbClr val="ECECEC"/>
                </a:solidFill>
                <a:latin typeface="Lato"/>
                <a:ea typeface="Lato"/>
                <a:cs typeface="Lato"/>
                <a:sym typeface="Lato"/>
              </a:rPr>
              <a:t>RWKV v4 models are publicly available on huggingface, up to 8k (official) to 128k context size (community finetuned). </a:t>
            </a:r>
            <a:endParaRPr sz="2400">
              <a:solidFill>
                <a:srgbClr val="ECECEC"/>
              </a:solidFill>
            </a:endParaRPr>
          </a:p>
          <a:p>
            <a:pPr marL="228594" indent="-228594">
              <a:buClr>
                <a:srgbClr val="ECECEC"/>
              </a:buClr>
              <a:buSzPts val="700"/>
              <a:buFont typeface="Noto Sans Symbols"/>
              <a:buChar char="▪"/>
            </a:pPr>
            <a:r>
              <a:rPr lang="en-GB" sz="933">
                <a:solidFill>
                  <a:srgbClr val="ECECEC"/>
                </a:solidFill>
                <a:latin typeface="Lato"/>
                <a:ea typeface="Lato"/>
                <a:cs typeface="Lato"/>
                <a:sym typeface="Lato"/>
              </a:rPr>
              <a:t>And is heavily in use for character persona, and multi-lingual use cases.</a:t>
            </a:r>
            <a:endParaRPr sz="2400">
              <a:solidFill>
                <a:srgbClr val="ECECEC"/>
              </a:solidFill>
            </a:endParaRPr>
          </a:p>
          <a:p>
            <a:pPr marL="228594" indent="-228594">
              <a:buClr>
                <a:srgbClr val="ECECEC"/>
              </a:buClr>
              <a:buSzPts val="700"/>
              <a:buFont typeface="Noto Sans Symbols"/>
              <a:buChar char="▪"/>
            </a:pPr>
            <a:r>
              <a:rPr lang="en-GB" sz="933">
                <a:solidFill>
                  <a:srgbClr val="ECECEC"/>
                </a:solidFill>
                <a:latin typeface="Lato"/>
                <a:ea typeface="Lato"/>
                <a:cs typeface="Lato"/>
                <a:sym typeface="Lato"/>
              </a:rPr>
              <a:t>RWKV, RetNet, StateSpace has been proven to have comparable performance to transformers for its dataset, and param size class</a:t>
            </a:r>
            <a:endParaRPr sz="2400">
              <a:solidFill>
                <a:srgbClr val="ECECEC"/>
              </a:solidFill>
            </a:endParaRPr>
          </a:p>
          <a:p>
            <a:pPr marL="228594" indent="-228594">
              <a:buClr>
                <a:srgbClr val="ECECEC"/>
              </a:buClr>
              <a:buSzPts val="700"/>
              <a:buFont typeface="Noto Sans Symbols"/>
              <a:buChar char="▪"/>
            </a:pPr>
            <a:r>
              <a:rPr lang="en-GB" sz="933">
                <a:solidFill>
                  <a:srgbClr val="ECECEC"/>
                </a:solidFill>
                <a:latin typeface="Lato"/>
                <a:ea typeface="Lato"/>
                <a:cs typeface="Lato"/>
                <a:sym typeface="Lato"/>
              </a:rPr>
              <a:t>Liquid Neural Network, is too early in the research stage to establish compute efficiency</a:t>
            </a:r>
            <a:endParaRPr sz="933">
              <a:solidFill>
                <a:srgbClr val="ECECEC"/>
              </a:solidFill>
              <a:latin typeface="Lato"/>
              <a:ea typeface="Lato"/>
              <a:cs typeface="Lato"/>
              <a:sym typeface="Lato"/>
            </a:endParaRPr>
          </a:p>
        </p:txBody>
      </p:sp>
      <p:pic>
        <p:nvPicPr>
          <p:cNvPr id="284" name="Google Shape;284;p42"/>
          <p:cNvPicPr preferRelativeResize="0"/>
          <p:nvPr/>
        </p:nvPicPr>
        <p:blipFill rotWithShape="1">
          <a:blip r:embed="rId3">
            <a:alphaModFix/>
          </a:blip>
          <a:srcRect/>
          <a:stretch/>
        </p:blipFill>
        <p:spPr>
          <a:xfrm>
            <a:off x="11369041" y="391724"/>
            <a:ext cx="477308" cy="7707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p:nvPr/>
        </p:nvSpPr>
        <p:spPr>
          <a:xfrm>
            <a:off x="1400133" y="1825100"/>
            <a:ext cx="4405200" cy="1660400"/>
          </a:xfrm>
          <a:prstGeom prst="rect">
            <a:avLst/>
          </a:prstGeom>
          <a:solidFill>
            <a:srgbClr val="F6F6F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290" name="Google Shape;290;p43"/>
          <p:cNvSpPr/>
          <p:nvPr/>
        </p:nvSpPr>
        <p:spPr>
          <a:xfrm>
            <a:off x="7035900" y="1825100"/>
            <a:ext cx="4405200" cy="1559200"/>
          </a:xfrm>
          <a:prstGeom prst="rect">
            <a:avLst/>
          </a:prstGeom>
          <a:solidFill>
            <a:srgbClr val="F6F6F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291" name="Google Shape;291;p43"/>
          <p:cNvSpPr/>
          <p:nvPr/>
        </p:nvSpPr>
        <p:spPr>
          <a:xfrm>
            <a:off x="7035900" y="4239967"/>
            <a:ext cx="4405200" cy="1559200"/>
          </a:xfrm>
          <a:prstGeom prst="rect">
            <a:avLst/>
          </a:prstGeom>
          <a:solidFill>
            <a:srgbClr val="F6F6F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292" name="Google Shape;292;p43"/>
          <p:cNvSpPr txBox="1"/>
          <p:nvPr/>
        </p:nvSpPr>
        <p:spPr>
          <a:xfrm>
            <a:off x="1292328" y="3445979"/>
            <a:ext cx="4998000" cy="414400"/>
          </a:xfrm>
          <a:prstGeom prst="rect">
            <a:avLst/>
          </a:prstGeom>
          <a:noFill/>
          <a:ln>
            <a:noFill/>
          </a:ln>
        </p:spPr>
        <p:txBody>
          <a:bodyPr spcFirstLastPara="1" wrap="square" lIns="121900" tIns="121900" rIns="121900" bIns="121900" anchor="t" anchorCtr="0">
            <a:noAutofit/>
          </a:bodyPr>
          <a:lstStyle/>
          <a:p>
            <a:pPr>
              <a:buClr>
                <a:srgbClr val="000000"/>
              </a:buClr>
              <a:buSzPts val="700"/>
            </a:pPr>
            <a:r>
              <a:rPr lang="en-GB" sz="933">
                <a:solidFill>
                  <a:schemeClr val="lt1"/>
                </a:solidFill>
                <a:latin typeface="Lato"/>
                <a:ea typeface="Lato"/>
                <a:cs typeface="Lato"/>
                <a:sym typeface="Lato"/>
              </a:rPr>
              <a:t>JosephJack @ GP of OSSCapital: </a:t>
            </a:r>
            <a:r>
              <a:rPr lang="en-GB" sz="933" u="sng">
                <a:solidFill>
                  <a:schemeClr val="lt1"/>
                </a:solidFill>
                <a:latin typeface="Lato"/>
                <a:ea typeface="Lato"/>
                <a:cs typeface="Lato"/>
                <a:sym typeface="Lato"/>
                <a:hlinkClick r:id="rId3">
                  <a:extLst>
                    <a:ext uri="{A12FA001-AC4F-418D-AE19-62706E023703}">
                      <ahyp:hlinkClr xmlns:ahyp="http://schemas.microsoft.com/office/drawing/2018/hyperlinkcolor" val="tx"/>
                    </a:ext>
                  </a:extLst>
                </a:hlinkClick>
              </a:rPr>
              <a:t>https://twitter.com/JosephJacks_/status/1699295752638578796</a:t>
            </a:r>
            <a:r>
              <a:rPr lang="en-GB" sz="933">
                <a:solidFill>
                  <a:schemeClr val="lt1"/>
                </a:solidFill>
                <a:latin typeface="Lato"/>
                <a:ea typeface="Lato"/>
                <a:cs typeface="Lato"/>
                <a:sym typeface="Lato"/>
              </a:rPr>
              <a:t> </a:t>
            </a:r>
            <a:endParaRPr sz="933">
              <a:solidFill>
                <a:schemeClr val="lt1"/>
              </a:solidFill>
              <a:latin typeface="Lato"/>
              <a:ea typeface="Lato"/>
              <a:cs typeface="Lato"/>
              <a:sym typeface="Lato"/>
            </a:endParaRPr>
          </a:p>
          <a:p>
            <a:pPr>
              <a:buClr>
                <a:srgbClr val="000000"/>
              </a:buClr>
              <a:buSzPts val="700"/>
            </a:pPr>
            <a:endParaRPr sz="933">
              <a:solidFill>
                <a:schemeClr val="lt1"/>
              </a:solidFill>
              <a:latin typeface="Lato"/>
              <a:ea typeface="Lato"/>
              <a:cs typeface="Lato"/>
              <a:sym typeface="Lato"/>
            </a:endParaRPr>
          </a:p>
        </p:txBody>
      </p:sp>
      <p:grpSp>
        <p:nvGrpSpPr>
          <p:cNvPr id="293" name="Google Shape;293;p43"/>
          <p:cNvGrpSpPr/>
          <p:nvPr/>
        </p:nvGrpSpPr>
        <p:grpSpPr>
          <a:xfrm>
            <a:off x="1800794" y="1898809"/>
            <a:ext cx="3821668" cy="1512992"/>
            <a:chOff x="4682812" y="457412"/>
            <a:chExt cx="3372456" cy="1335150"/>
          </a:xfrm>
        </p:grpSpPr>
        <p:pic>
          <p:nvPicPr>
            <p:cNvPr id="294" name="Google Shape;294;p43"/>
            <p:cNvPicPr preferRelativeResize="0"/>
            <p:nvPr/>
          </p:nvPicPr>
          <p:blipFill rotWithShape="1">
            <a:blip r:embed="rId4">
              <a:alphaModFix/>
            </a:blip>
            <a:srcRect/>
            <a:stretch/>
          </p:blipFill>
          <p:spPr>
            <a:xfrm>
              <a:off x="4682812" y="457412"/>
              <a:ext cx="3372456" cy="1335150"/>
            </a:xfrm>
            <a:prstGeom prst="rect">
              <a:avLst/>
            </a:prstGeom>
            <a:noFill/>
            <a:ln>
              <a:noFill/>
            </a:ln>
          </p:spPr>
        </p:pic>
        <p:sp>
          <p:nvSpPr>
            <p:cNvPr id="295" name="Google Shape;295;p43"/>
            <p:cNvSpPr/>
            <p:nvPr/>
          </p:nvSpPr>
          <p:spPr>
            <a:xfrm>
              <a:off x="4682812" y="1126662"/>
              <a:ext cx="3281400" cy="104700"/>
            </a:xfrm>
            <a:prstGeom prst="rect">
              <a:avLst/>
            </a:prstGeom>
            <a:solidFill>
              <a:srgbClr val="00A8FF">
                <a:alpha val="18820"/>
              </a:srgbClr>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Lato"/>
                <a:ea typeface="Lato"/>
                <a:cs typeface="Lato"/>
                <a:sym typeface="Lato"/>
              </a:endParaRPr>
            </a:p>
          </p:txBody>
        </p:sp>
      </p:grpSp>
      <p:sp>
        <p:nvSpPr>
          <p:cNvPr id="296" name="Google Shape;296;p43"/>
          <p:cNvSpPr txBox="1"/>
          <p:nvPr/>
        </p:nvSpPr>
        <p:spPr>
          <a:xfrm>
            <a:off x="6895481" y="5731355"/>
            <a:ext cx="7564400" cy="518000"/>
          </a:xfrm>
          <a:prstGeom prst="rect">
            <a:avLst/>
          </a:prstGeom>
          <a:noFill/>
          <a:ln>
            <a:noFill/>
          </a:ln>
        </p:spPr>
        <p:txBody>
          <a:bodyPr spcFirstLastPara="1" wrap="square" lIns="121900" tIns="121900" rIns="121900" bIns="121900" anchor="t" anchorCtr="0">
            <a:noAutofit/>
          </a:bodyPr>
          <a:lstStyle/>
          <a:p>
            <a:pPr>
              <a:buClr>
                <a:srgbClr val="000000"/>
              </a:buClr>
              <a:buSzPts val="700"/>
            </a:pPr>
            <a:r>
              <a:rPr lang="en-GB" sz="933">
                <a:solidFill>
                  <a:schemeClr val="lt1"/>
                </a:solidFill>
                <a:latin typeface="Lato"/>
                <a:ea typeface="Lato"/>
                <a:cs typeface="Lato"/>
                <a:sym typeface="Lato"/>
              </a:rPr>
              <a:t>Emad Mostaque @ Founder of Stability.AI:</a:t>
            </a:r>
            <a:br>
              <a:rPr lang="en-GB" sz="933">
                <a:solidFill>
                  <a:schemeClr val="lt1"/>
                </a:solidFill>
                <a:latin typeface="Lato"/>
                <a:ea typeface="Lato"/>
                <a:cs typeface="Lato"/>
                <a:sym typeface="Lato"/>
              </a:rPr>
            </a:br>
            <a:r>
              <a:rPr lang="en-GB" sz="933">
                <a:solidFill>
                  <a:schemeClr val="lt1"/>
                </a:solidFill>
                <a:latin typeface="Lato"/>
                <a:ea typeface="Lato"/>
                <a:cs typeface="Lato"/>
                <a:sym typeface="Lato"/>
              </a:rPr>
              <a:t> </a:t>
            </a:r>
            <a:r>
              <a:rPr lang="en-GB" sz="933" u="sng">
                <a:solidFill>
                  <a:schemeClr val="lt1"/>
                </a:solidFill>
                <a:latin typeface="Lato"/>
                <a:ea typeface="Lato"/>
                <a:cs typeface="Lato"/>
                <a:sym typeface="Lato"/>
                <a:hlinkClick r:id="rId5">
                  <a:extLst>
                    <a:ext uri="{A12FA001-AC4F-418D-AE19-62706E023703}">
                      <ahyp:hlinkClr xmlns:ahyp="http://schemas.microsoft.com/office/drawing/2018/hyperlinkcolor" val="tx"/>
                    </a:ext>
                  </a:extLst>
                </a:hlinkClick>
              </a:rPr>
              <a:t>https://news.ycombinator.com/item?id=37368264</a:t>
            </a:r>
            <a:r>
              <a:rPr lang="en-GB" sz="933">
                <a:solidFill>
                  <a:schemeClr val="lt1"/>
                </a:solidFill>
                <a:latin typeface="Lato"/>
                <a:ea typeface="Lato"/>
                <a:cs typeface="Lato"/>
                <a:sym typeface="Lato"/>
              </a:rPr>
              <a:t> </a:t>
            </a:r>
            <a:endParaRPr sz="933">
              <a:solidFill>
                <a:schemeClr val="lt1"/>
              </a:solidFill>
              <a:latin typeface="Lato"/>
              <a:ea typeface="Lato"/>
              <a:cs typeface="Lato"/>
              <a:sym typeface="Lato"/>
            </a:endParaRPr>
          </a:p>
          <a:p>
            <a:pPr>
              <a:buClr>
                <a:srgbClr val="000000"/>
              </a:buClr>
              <a:buSzPts val="700"/>
            </a:pPr>
            <a:endParaRPr sz="933">
              <a:solidFill>
                <a:schemeClr val="lt1"/>
              </a:solidFill>
              <a:latin typeface="Lato"/>
              <a:ea typeface="Lato"/>
              <a:cs typeface="Lato"/>
              <a:sym typeface="Lato"/>
            </a:endParaRPr>
          </a:p>
        </p:txBody>
      </p:sp>
      <p:sp>
        <p:nvSpPr>
          <p:cNvPr id="297" name="Google Shape;297;p43"/>
          <p:cNvSpPr txBox="1"/>
          <p:nvPr/>
        </p:nvSpPr>
        <p:spPr>
          <a:xfrm>
            <a:off x="1292340" y="5776913"/>
            <a:ext cx="5432000" cy="346800"/>
          </a:xfrm>
          <a:prstGeom prst="rect">
            <a:avLst/>
          </a:prstGeom>
          <a:noFill/>
          <a:ln>
            <a:noFill/>
          </a:ln>
        </p:spPr>
        <p:txBody>
          <a:bodyPr spcFirstLastPara="1" wrap="square" lIns="121900" tIns="121900" rIns="121900" bIns="121900" anchor="t" anchorCtr="0">
            <a:noAutofit/>
          </a:bodyPr>
          <a:lstStyle/>
          <a:p>
            <a:pPr>
              <a:buClr>
                <a:srgbClr val="000000"/>
              </a:buClr>
              <a:buSzPts val="700"/>
            </a:pPr>
            <a:r>
              <a:rPr lang="en-GB" sz="933">
                <a:solidFill>
                  <a:schemeClr val="lt1"/>
                </a:solidFill>
                <a:latin typeface="Lato"/>
                <a:ea typeface="Lato"/>
                <a:cs typeface="Lato"/>
                <a:sym typeface="Lato"/>
              </a:rPr>
              <a:t>Sywx @ latent.space podcast: </a:t>
            </a:r>
            <a:br>
              <a:rPr lang="en-GB" sz="933">
                <a:solidFill>
                  <a:schemeClr val="lt1"/>
                </a:solidFill>
                <a:latin typeface="Lato"/>
                <a:ea typeface="Lato"/>
                <a:cs typeface="Lato"/>
                <a:sym typeface="Lato"/>
              </a:rPr>
            </a:br>
            <a:r>
              <a:rPr lang="en-GB" sz="933" u="sng">
                <a:solidFill>
                  <a:schemeClr val="lt1"/>
                </a:solidFill>
                <a:latin typeface="Lato"/>
                <a:ea typeface="Lato"/>
                <a:cs typeface="Lato"/>
                <a:sym typeface="Lato"/>
                <a:hlinkClick r:id="rId6">
                  <a:extLst>
                    <a:ext uri="{A12FA001-AC4F-418D-AE19-62706E023703}">
                      <ahyp:hlinkClr xmlns:ahyp="http://schemas.microsoft.com/office/drawing/2018/hyperlinkcolor" val="tx"/>
                    </a:ext>
                  </a:extLst>
                </a:hlinkClick>
              </a:rPr>
              <a:t>https://www.latent.space/p/rwkv#details</a:t>
            </a:r>
            <a:r>
              <a:rPr lang="en-GB" sz="933">
                <a:solidFill>
                  <a:schemeClr val="lt1"/>
                </a:solidFill>
                <a:latin typeface="Lato"/>
                <a:ea typeface="Lato"/>
                <a:cs typeface="Lato"/>
                <a:sym typeface="Lato"/>
              </a:rPr>
              <a:t> </a:t>
            </a:r>
            <a:endParaRPr sz="933">
              <a:solidFill>
                <a:schemeClr val="lt1"/>
              </a:solidFill>
              <a:latin typeface="Lato"/>
              <a:ea typeface="Lato"/>
              <a:cs typeface="Lato"/>
              <a:sym typeface="Lato"/>
            </a:endParaRPr>
          </a:p>
        </p:txBody>
      </p:sp>
      <p:sp>
        <p:nvSpPr>
          <p:cNvPr id="298" name="Google Shape;298;p43"/>
          <p:cNvSpPr txBox="1"/>
          <p:nvPr/>
        </p:nvSpPr>
        <p:spPr>
          <a:xfrm>
            <a:off x="6932381" y="3394172"/>
            <a:ext cx="5652000" cy="518000"/>
          </a:xfrm>
          <a:prstGeom prst="rect">
            <a:avLst/>
          </a:prstGeom>
          <a:noFill/>
          <a:ln>
            <a:noFill/>
          </a:ln>
        </p:spPr>
        <p:txBody>
          <a:bodyPr spcFirstLastPara="1" wrap="square" lIns="121900" tIns="121900" rIns="121900" bIns="121900" anchor="t" anchorCtr="0">
            <a:noAutofit/>
          </a:bodyPr>
          <a:lstStyle/>
          <a:p>
            <a:pPr>
              <a:buClr>
                <a:srgbClr val="000000"/>
              </a:buClr>
              <a:buSzPts val="700"/>
            </a:pPr>
            <a:r>
              <a:rPr lang="en-GB" sz="933">
                <a:solidFill>
                  <a:schemeClr val="lt1"/>
                </a:solidFill>
                <a:latin typeface="Lato"/>
                <a:ea typeface="Lato"/>
                <a:cs typeface="Lato"/>
                <a:sym typeface="Lato"/>
              </a:rPr>
              <a:t>Yannic Kilcher @ AI researcher, Author of OpenAssistant </a:t>
            </a:r>
            <a:r>
              <a:rPr lang="en-GB" sz="933" u="sng">
                <a:solidFill>
                  <a:schemeClr val="lt1"/>
                </a:solidFill>
                <a:latin typeface="Lato"/>
                <a:ea typeface="Lato"/>
                <a:cs typeface="Lato"/>
                <a:sym typeface="Lato"/>
                <a:hlinkClick r:id="rId7">
                  <a:extLst>
                    <a:ext uri="{A12FA001-AC4F-418D-AE19-62706E023703}">
                      <ahyp:hlinkClr xmlns:ahyp="http://schemas.microsoft.com/office/drawing/2018/hyperlinkcolor" val="tx"/>
                    </a:ext>
                  </a:extLst>
                </a:hlinkClick>
              </a:rPr>
              <a:t>https://www.youtube.com/watch?v=x8pW19wKfXQ&amp;ab_channel=YannicKilcher</a:t>
            </a:r>
            <a:r>
              <a:rPr lang="en-GB" sz="933">
                <a:solidFill>
                  <a:schemeClr val="lt1"/>
                </a:solidFill>
                <a:latin typeface="Lato"/>
                <a:ea typeface="Lato"/>
                <a:cs typeface="Lato"/>
                <a:sym typeface="Lato"/>
              </a:rPr>
              <a:t> </a:t>
            </a:r>
            <a:endParaRPr sz="933">
              <a:solidFill>
                <a:schemeClr val="lt1"/>
              </a:solidFill>
              <a:latin typeface="Lato"/>
              <a:ea typeface="Lato"/>
              <a:cs typeface="Lato"/>
              <a:sym typeface="Lato"/>
            </a:endParaRPr>
          </a:p>
          <a:p>
            <a:pPr>
              <a:buClr>
                <a:srgbClr val="000000"/>
              </a:buClr>
              <a:buSzPts val="700"/>
            </a:pPr>
            <a:endParaRPr sz="933">
              <a:solidFill>
                <a:schemeClr val="lt1"/>
              </a:solidFill>
              <a:latin typeface="Lato"/>
              <a:ea typeface="Lato"/>
              <a:cs typeface="Lato"/>
              <a:sym typeface="Lato"/>
            </a:endParaRPr>
          </a:p>
        </p:txBody>
      </p:sp>
      <p:pic>
        <p:nvPicPr>
          <p:cNvPr id="299" name="Google Shape;299;p43"/>
          <p:cNvPicPr preferRelativeResize="0"/>
          <p:nvPr/>
        </p:nvPicPr>
        <p:blipFill rotWithShape="1">
          <a:blip r:embed="rId8">
            <a:alphaModFix/>
          </a:blip>
          <a:srcRect/>
          <a:stretch/>
        </p:blipFill>
        <p:spPr>
          <a:xfrm>
            <a:off x="7551250" y="4361552"/>
            <a:ext cx="3374503" cy="1316033"/>
          </a:xfrm>
          <a:prstGeom prst="rect">
            <a:avLst/>
          </a:prstGeom>
          <a:noFill/>
          <a:ln>
            <a:noFill/>
          </a:ln>
        </p:spPr>
      </p:pic>
      <p:grpSp>
        <p:nvGrpSpPr>
          <p:cNvPr id="300" name="Google Shape;300;p43"/>
          <p:cNvGrpSpPr/>
          <p:nvPr/>
        </p:nvGrpSpPr>
        <p:grpSpPr>
          <a:xfrm>
            <a:off x="7424983" y="2097683"/>
            <a:ext cx="3847903" cy="1014037"/>
            <a:chOff x="5615327" y="3510437"/>
            <a:chExt cx="2971200" cy="783000"/>
          </a:xfrm>
        </p:grpSpPr>
        <p:sp>
          <p:nvSpPr>
            <p:cNvPr id="301" name="Google Shape;301;p43"/>
            <p:cNvSpPr/>
            <p:nvPr/>
          </p:nvSpPr>
          <p:spPr>
            <a:xfrm>
              <a:off x="5615327" y="3510437"/>
              <a:ext cx="2971200" cy="783000"/>
            </a:xfrm>
            <a:prstGeom prst="rect">
              <a:avLst/>
            </a:prstGeom>
            <a:solidFill>
              <a:schemeClr val="lt1"/>
            </a:solidFill>
            <a:ln>
              <a:noFill/>
            </a:ln>
          </p:spPr>
          <p:txBody>
            <a:bodyPr spcFirstLastPara="1" wrap="square" lIns="121900" tIns="121900" rIns="121900" bIns="121900" anchor="ctr" anchorCtr="0">
              <a:noAutofit/>
            </a:bodyPr>
            <a:lstStyle/>
            <a:p>
              <a:pPr>
                <a:buClr>
                  <a:srgbClr val="000000"/>
                </a:buClr>
                <a:buSzPts val="700"/>
              </a:pPr>
              <a:r>
                <a:rPr lang="en-GB" sz="933">
                  <a:solidFill>
                    <a:srgbClr val="000000"/>
                  </a:solidFill>
                  <a:latin typeface="Lato"/>
                  <a:ea typeface="Lato"/>
                  <a:cs typeface="Lato"/>
                  <a:sym typeface="Lato"/>
                </a:rPr>
                <a:t>(About RWKV) very interesting project and a very interesting model architecture because it has some properties of Transformers notably it's a model architecture that's very scalable in terms of training so you can stack it really deep and you can still train it and also you can parallelize training at the same time it avoids the quadratic memory bottleneck that Transformers have by essentially being an RNN</a:t>
              </a:r>
              <a:endParaRPr sz="933">
                <a:solidFill>
                  <a:srgbClr val="000000"/>
                </a:solidFill>
                <a:latin typeface="Lato"/>
                <a:ea typeface="Lato"/>
                <a:cs typeface="Lato"/>
                <a:sym typeface="Lato"/>
              </a:endParaRPr>
            </a:p>
          </p:txBody>
        </p:sp>
        <p:sp>
          <p:nvSpPr>
            <p:cNvPr id="302" name="Google Shape;302;p43"/>
            <p:cNvSpPr/>
            <p:nvPr/>
          </p:nvSpPr>
          <p:spPr>
            <a:xfrm>
              <a:off x="5685978" y="3675564"/>
              <a:ext cx="2829900" cy="110100"/>
            </a:xfrm>
            <a:prstGeom prst="rect">
              <a:avLst/>
            </a:prstGeom>
            <a:solidFill>
              <a:srgbClr val="00A8FF">
                <a:alpha val="18820"/>
              </a:srgbClr>
            </a:solidFill>
            <a:ln>
              <a:noFill/>
            </a:ln>
          </p:spPr>
          <p:txBody>
            <a:bodyPr spcFirstLastPara="1" wrap="square" lIns="121900" tIns="121900" rIns="121900" bIns="121900" anchor="ctr" anchorCtr="0">
              <a:noAutofit/>
            </a:bodyPr>
            <a:lstStyle/>
            <a:p>
              <a:pPr algn="ctr">
                <a:buClr>
                  <a:srgbClr val="000000"/>
                </a:buClr>
                <a:buSzPts val="1300"/>
              </a:pPr>
              <a:endParaRPr sz="1733">
                <a:solidFill>
                  <a:srgbClr val="000000"/>
                </a:solidFill>
                <a:latin typeface="Lato"/>
                <a:ea typeface="Lato"/>
                <a:cs typeface="Lato"/>
                <a:sym typeface="Lato"/>
              </a:endParaRPr>
            </a:p>
          </p:txBody>
        </p:sp>
      </p:grpSp>
      <p:sp>
        <p:nvSpPr>
          <p:cNvPr id="303" name="Google Shape;303;p43"/>
          <p:cNvSpPr txBox="1"/>
          <p:nvPr/>
        </p:nvSpPr>
        <p:spPr>
          <a:xfrm>
            <a:off x="8092013" y="6303148"/>
            <a:ext cx="3821600" cy="368800"/>
          </a:xfrm>
          <a:prstGeom prst="rect">
            <a:avLst/>
          </a:prstGeom>
          <a:noFill/>
          <a:ln>
            <a:noFill/>
          </a:ln>
        </p:spPr>
        <p:txBody>
          <a:bodyPr spcFirstLastPara="1" wrap="square" lIns="121900" tIns="121900" rIns="121900" bIns="121900" anchor="t" anchorCtr="0">
            <a:noAutofit/>
          </a:bodyPr>
          <a:lstStyle/>
          <a:p>
            <a:pPr algn="r">
              <a:buClr>
                <a:schemeClr val="dk1"/>
              </a:buClr>
              <a:buSzPts val="990"/>
            </a:pPr>
            <a:r>
              <a:rPr lang="en-GB" sz="800">
                <a:solidFill>
                  <a:srgbClr val="0070C0"/>
                </a:solidFill>
                <a:latin typeface="Red Hat Display"/>
                <a:ea typeface="Red Hat Display"/>
                <a:cs typeface="Red Hat Display"/>
                <a:sym typeface="Red Hat Display"/>
              </a:rPr>
              <a:t>Recursively building the next generation AI models</a:t>
            </a:r>
            <a:endParaRPr sz="2400"/>
          </a:p>
        </p:txBody>
      </p:sp>
      <p:pic>
        <p:nvPicPr>
          <p:cNvPr id="304" name="Google Shape;304;p43"/>
          <p:cNvPicPr preferRelativeResize="0"/>
          <p:nvPr/>
        </p:nvPicPr>
        <p:blipFill rotWithShape="1">
          <a:blip r:embed="rId9">
            <a:alphaModFix/>
          </a:blip>
          <a:srcRect l="2400"/>
          <a:stretch/>
        </p:blipFill>
        <p:spPr>
          <a:xfrm>
            <a:off x="658943" y="6350391"/>
            <a:ext cx="1024116" cy="274315"/>
          </a:xfrm>
          <a:prstGeom prst="rect">
            <a:avLst/>
          </a:prstGeom>
          <a:noFill/>
          <a:ln>
            <a:noFill/>
          </a:ln>
        </p:spPr>
      </p:pic>
      <p:pic>
        <p:nvPicPr>
          <p:cNvPr id="305" name="Google Shape;305;p43" descr="Open quotation mark with solid fill"/>
          <p:cNvPicPr preferRelativeResize="0"/>
          <p:nvPr/>
        </p:nvPicPr>
        <p:blipFill rotWithShape="1">
          <a:blip r:embed="rId10">
            <a:alphaModFix amt="35000"/>
          </a:blip>
          <a:srcRect/>
          <a:stretch/>
        </p:blipFill>
        <p:spPr>
          <a:xfrm>
            <a:off x="62694" y="-348850"/>
            <a:ext cx="1987236" cy="1987236"/>
          </a:xfrm>
          <a:prstGeom prst="rect">
            <a:avLst/>
          </a:prstGeom>
          <a:noFill/>
          <a:ln>
            <a:noFill/>
          </a:ln>
        </p:spPr>
      </p:pic>
      <p:sp>
        <p:nvSpPr>
          <p:cNvPr id="306" name="Google Shape;306;p43"/>
          <p:cNvSpPr txBox="1">
            <a:spLocks noGrp="1"/>
          </p:cNvSpPr>
          <p:nvPr>
            <p:ph type="title"/>
          </p:nvPr>
        </p:nvSpPr>
        <p:spPr>
          <a:xfrm>
            <a:off x="888001" y="396597"/>
            <a:ext cx="9919600" cy="864400"/>
          </a:xfrm>
          <a:prstGeom prst="rect">
            <a:avLst/>
          </a:prstGeom>
          <a:noFill/>
          <a:ln>
            <a:noFill/>
          </a:ln>
        </p:spPr>
        <p:txBody>
          <a:bodyPr spcFirstLastPara="1" vert="horz" wrap="square" lIns="121900" tIns="121900" rIns="121900" bIns="121900" rtlCol="0" anchor="t" anchorCtr="0">
            <a:normAutofit fontScale="90000"/>
          </a:bodyPr>
          <a:lstStyle/>
          <a:p>
            <a:pPr>
              <a:buSzPct val="119658"/>
            </a:pPr>
            <a:r>
              <a:rPr lang="en-GB" sz="3467" b="1">
                <a:solidFill>
                  <a:srgbClr val="02E0B8"/>
                </a:solidFill>
                <a:latin typeface="Red Hat Display"/>
                <a:ea typeface="Red Hat Display"/>
                <a:cs typeface="Red Hat Display"/>
                <a:sym typeface="Red Hat Display"/>
              </a:rPr>
              <a:t>Growing</a:t>
            </a:r>
            <a:r>
              <a:rPr lang="en-GB" sz="2400" b="1">
                <a:latin typeface="Lato"/>
                <a:ea typeface="Lato"/>
                <a:cs typeface="Lato"/>
                <a:sym typeface="Lato"/>
              </a:rPr>
              <a:t> </a:t>
            </a:r>
            <a:r>
              <a:rPr lang="en-GB" sz="3467" b="1">
                <a:solidFill>
                  <a:srgbClr val="02E0B8"/>
                </a:solidFill>
                <a:latin typeface="Red Hat Display"/>
                <a:ea typeface="Red Hat Display"/>
                <a:cs typeface="Red Hat Display"/>
                <a:sym typeface="Red Hat Display"/>
              </a:rPr>
              <a:t>support for Transformers alternatives, by major influencers in AI</a:t>
            </a:r>
            <a:endParaRPr sz="3467" b="1">
              <a:solidFill>
                <a:srgbClr val="02E0B8"/>
              </a:solidFill>
              <a:latin typeface="Red Hat Display"/>
              <a:ea typeface="Red Hat Display"/>
              <a:cs typeface="Red Hat Display"/>
              <a:sym typeface="Red Hat Display"/>
            </a:endParaRPr>
          </a:p>
        </p:txBody>
      </p:sp>
      <p:pic>
        <p:nvPicPr>
          <p:cNvPr id="307" name="Google Shape;307;p43"/>
          <p:cNvPicPr preferRelativeResize="0"/>
          <p:nvPr/>
        </p:nvPicPr>
        <p:blipFill rotWithShape="1">
          <a:blip r:embed="rId11">
            <a:alphaModFix/>
          </a:blip>
          <a:srcRect l="20794" r="22545"/>
          <a:stretch/>
        </p:blipFill>
        <p:spPr>
          <a:xfrm>
            <a:off x="5986720" y="4417648"/>
            <a:ext cx="1212640" cy="1203883"/>
          </a:xfrm>
          <a:prstGeom prst="rect">
            <a:avLst/>
          </a:prstGeom>
          <a:noFill/>
          <a:ln>
            <a:noFill/>
          </a:ln>
        </p:spPr>
      </p:pic>
      <p:sp>
        <p:nvSpPr>
          <p:cNvPr id="308" name="Google Shape;308;p43"/>
          <p:cNvSpPr/>
          <p:nvPr/>
        </p:nvSpPr>
        <p:spPr>
          <a:xfrm>
            <a:off x="1402433" y="4239967"/>
            <a:ext cx="4405200" cy="1559200"/>
          </a:xfrm>
          <a:prstGeom prst="rect">
            <a:avLst/>
          </a:prstGeom>
          <a:solidFill>
            <a:schemeClr val="lt1"/>
          </a:solidFill>
          <a:ln>
            <a:noFill/>
          </a:ln>
        </p:spPr>
        <p:txBody>
          <a:bodyPr spcFirstLastPara="1" wrap="square" lIns="121900" tIns="121900" rIns="121900" bIns="121900" anchor="ctr" anchorCtr="0">
            <a:noAutofit/>
          </a:bodyPr>
          <a:lstStyle/>
          <a:p>
            <a:pPr algn="ctr"/>
            <a:endParaRPr sz="2400"/>
          </a:p>
        </p:txBody>
      </p:sp>
      <p:grpSp>
        <p:nvGrpSpPr>
          <p:cNvPr id="309" name="Google Shape;309;p43"/>
          <p:cNvGrpSpPr/>
          <p:nvPr/>
        </p:nvGrpSpPr>
        <p:grpSpPr>
          <a:xfrm>
            <a:off x="1812145" y="4567831"/>
            <a:ext cx="3848036" cy="982383"/>
            <a:chOff x="5193437" y="1792422"/>
            <a:chExt cx="3406950" cy="869775"/>
          </a:xfrm>
        </p:grpSpPr>
        <p:pic>
          <p:nvPicPr>
            <p:cNvPr id="310" name="Google Shape;310;p43"/>
            <p:cNvPicPr preferRelativeResize="0"/>
            <p:nvPr/>
          </p:nvPicPr>
          <p:blipFill rotWithShape="1">
            <a:blip r:embed="rId12">
              <a:alphaModFix/>
            </a:blip>
            <a:srcRect/>
            <a:stretch/>
          </p:blipFill>
          <p:spPr>
            <a:xfrm>
              <a:off x="5193437" y="1792422"/>
              <a:ext cx="3406950" cy="869775"/>
            </a:xfrm>
            <a:prstGeom prst="rect">
              <a:avLst/>
            </a:prstGeom>
            <a:noFill/>
            <a:ln>
              <a:noFill/>
            </a:ln>
          </p:spPr>
        </p:pic>
        <p:sp>
          <p:nvSpPr>
            <p:cNvPr id="311" name="Google Shape;311;p43"/>
            <p:cNvSpPr/>
            <p:nvPr/>
          </p:nvSpPr>
          <p:spPr>
            <a:xfrm>
              <a:off x="5824235" y="2224591"/>
              <a:ext cx="2713200" cy="148200"/>
            </a:xfrm>
            <a:prstGeom prst="rect">
              <a:avLst/>
            </a:prstGeom>
            <a:solidFill>
              <a:srgbClr val="00A8FF">
                <a:alpha val="18820"/>
              </a:srgbClr>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Lato"/>
                <a:ea typeface="Lato"/>
                <a:cs typeface="Lato"/>
                <a:sym typeface="Lato"/>
              </a:endParaRPr>
            </a:p>
          </p:txBody>
        </p:sp>
      </p:grpSp>
      <p:pic>
        <p:nvPicPr>
          <p:cNvPr id="312" name="Google Shape;312;p43"/>
          <p:cNvPicPr preferRelativeResize="0"/>
          <p:nvPr/>
        </p:nvPicPr>
        <p:blipFill rotWithShape="1">
          <a:blip r:embed="rId13">
            <a:alphaModFix/>
          </a:blip>
          <a:srcRect/>
          <a:stretch/>
        </p:blipFill>
        <p:spPr>
          <a:xfrm>
            <a:off x="564688" y="4413253"/>
            <a:ext cx="1212633" cy="1212633"/>
          </a:xfrm>
          <a:prstGeom prst="rect">
            <a:avLst/>
          </a:prstGeom>
          <a:noFill/>
          <a:ln>
            <a:noFill/>
          </a:ln>
        </p:spPr>
      </p:pic>
      <p:pic>
        <p:nvPicPr>
          <p:cNvPr id="313" name="Google Shape;313;p43"/>
          <p:cNvPicPr preferRelativeResize="0"/>
          <p:nvPr/>
        </p:nvPicPr>
        <p:blipFill rotWithShape="1">
          <a:blip r:embed="rId14">
            <a:alphaModFix/>
          </a:blip>
          <a:srcRect/>
          <a:stretch/>
        </p:blipFill>
        <p:spPr>
          <a:xfrm>
            <a:off x="6030936" y="2020484"/>
            <a:ext cx="1168433" cy="1168433"/>
          </a:xfrm>
          <a:prstGeom prst="rect">
            <a:avLst/>
          </a:prstGeom>
          <a:noFill/>
          <a:ln>
            <a:noFill/>
          </a:ln>
        </p:spPr>
      </p:pic>
      <p:pic>
        <p:nvPicPr>
          <p:cNvPr id="314" name="Google Shape;314;p43"/>
          <p:cNvPicPr preferRelativeResize="0"/>
          <p:nvPr/>
        </p:nvPicPr>
        <p:blipFill>
          <a:blip r:embed="rId15">
            <a:alphaModFix/>
          </a:blip>
          <a:stretch>
            <a:fillRect/>
          </a:stretch>
        </p:blipFill>
        <p:spPr>
          <a:xfrm>
            <a:off x="586785" y="2020484"/>
            <a:ext cx="1168433" cy="11684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5"/>
          <p:cNvSpPr/>
          <p:nvPr/>
        </p:nvSpPr>
        <p:spPr>
          <a:xfrm>
            <a:off x="822960" y="3039165"/>
            <a:ext cx="10546000" cy="1286800"/>
          </a:xfrm>
          <a:prstGeom prst="rect">
            <a:avLst/>
          </a:prstGeom>
          <a:solidFill>
            <a:srgbClr val="3A51A3">
              <a:alpha val="18820"/>
            </a:srgbClr>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328" name="Google Shape;328;p45"/>
          <p:cNvSpPr/>
          <p:nvPr/>
        </p:nvSpPr>
        <p:spPr>
          <a:xfrm>
            <a:off x="822960" y="1778776"/>
            <a:ext cx="10546000" cy="410400"/>
          </a:xfrm>
          <a:prstGeom prst="rect">
            <a:avLst/>
          </a:prstGeom>
          <a:solidFill>
            <a:srgbClr val="3A51A3">
              <a:alpha val="18820"/>
            </a:srgbClr>
          </a:solidFill>
          <a:ln>
            <a:noFill/>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329" name="Google Shape;329;p45"/>
          <p:cNvSpPr txBox="1">
            <a:spLocks noGrp="1"/>
          </p:cNvSpPr>
          <p:nvPr>
            <p:ph type="title"/>
          </p:nvPr>
        </p:nvSpPr>
        <p:spPr>
          <a:xfrm>
            <a:off x="711859" y="314876"/>
            <a:ext cx="10803200" cy="634000"/>
          </a:xfrm>
          <a:prstGeom prst="rect">
            <a:avLst/>
          </a:prstGeom>
          <a:noFill/>
          <a:ln>
            <a:noFill/>
          </a:ln>
        </p:spPr>
        <p:txBody>
          <a:bodyPr spcFirstLastPara="1" vert="horz" wrap="square" lIns="121900" tIns="121900" rIns="121900" bIns="121900" rtlCol="0" anchor="t" anchorCtr="0">
            <a:noAutofit/>
          </a:bodyPr>
          <a:lstStyle/>
          <a:p>
            <a:pPr>
              <a:buSzPts val="990"/>
            </a:pPr>
            <a:r>
              <a:rPr lang="en-GB" sz="3067" b="1">
                <a:solidFill>
                  <a:srgbClr val="02E0B8"/>
                </a:solidFill>
                <a:latin typeface="Red Hat Display"/>
                <a:ea typeface="Red Hat Display"/>
                <a:cs typeface="Red Hat Display"/>
                <a:sym typeface="Red Hat Display"/>
              </a:rPr>
              <a:t>Tipping Point: </a:t>
            </a:r>
            <a:endParaRPr sz="2667" b="1">
              <a:solidFill>
                <a:srgbClr val="02E0B8"/>
              </a:solidFill>
              <a:latin typeface="Red Hat Display"/>
              <a:ea typeface="Red Hat Display"/>
              <a:cs typeface="Red Hat Display"/>
              <a:sym typeface="Red Hat Display"/>
            </a:endParaRPr>
          </a:p>
        </p:txBody>
      </p:sp>
      <p:sp>
        <p:nvSpPr>
          <p:cNvPr id="330" name="Google Shape;330;p45"/>
          <p:cNvSpPr txBox="1"/>
          <p:nvPr/>
        </p:nvSpPr>
        <p:spPr>
          <a:xfrm>
            <a:off x="742212" y="4366389"/>
            <a:ext cx="10657200" cy="1984000"/>
          </a:xfrm>
          <a:prstGeom prst="rect">
            <a:avLst/>
          </a:prstGeom>
          <a:noFill/>
          <a:ln>
            <a:noFill/>
          </a:ln>
        </p:spPr>
        <p:txBody>
          <a:bodyPr spcFirstLastPara="1" wrap="square" lIns="121900" tIns="121900" rIns="121900" bIns="121900" anchor="t" anchorCtr="0">
            <a:noAutofit/>
          </a:bodyPr>
          <a:lstStyle/>
          <a:p>
            <a:pPr>
              <a:buClr>
                <a:srgbClr val="000000"/>
              </a:buClr>
              <a:buSzPts val="700"/>
            </a:pPr>
            <a:r>
              <a:rPr lang="en-GB" sz="933">
                <a:solidFill>
                  <a:srgbClr val="ECECEC"/>
                </a:solidFill>
                <a:latin typeface="Red Hat Display"/>
                <a:ea typeface="Red Hat Display"/>
                <a:cs typeface="Red Hat Display"/>
                <a:sym typeface="Red Hat Display"/>
              </a:rPr>
              <a:t>RWKV v5 models @ 1.5B params have been trained and benchmarked to have similar recall size, nearing transformer scale. And is found to be scalable by overall param count. The 0.5 and 1.5B tests for v5 were done with random data, on a minimally trained models, for validating the architecture changes. Projecting forward for v5, the 14 / 40 / 70B models, shows performance improvements exceeding context size beyond existing transformer models.</a:t>
            </a:r>
            <a:br>
              <a:rPr lang="en-GB" sz="933">
                <a:solidFill>
                  <a:srgbClr val="ECECEC"/>
                </a:solidFill>
                <a:latin typeface="Red Hat Display"/>
                <a:ea typeface="Red Hat Display"/>
                <a:cs typeface="Red Hat Display"/>
                <a:sym typeface="Red Hat Display"/>
              </a:rPr>
            </a:br>
            <a:endParaRPr sz="933">
              <a:solidFill>
                <a:srgbClr val="ECECEC"/>
              </a:solidFill>
              <a:latin typeface="Red Hat Display"/>
              <a:ea typeface="Red Hat Display"/>
              <a:cs typeface="Red Hat Display"/>
              <a:sym typeface="Red Hat Display"/>
            </a:endParaRPr>
          </a:p>
          <a:p>
            <a:pPr>
              <a:buClr>
                <a:srgbClr val="000000"/>
              </a:buClr>
              <a:buSzPts val="700"/>
            </a:pPr>
            <a:r>
              <a:rPr lang="en-GB" sz="933" b="1">
                <a:solidFill>
                  <a:srgbClr val="ECECEC"/>
                </a:solidFill>
                <a:latin typeface="Red Hat Display"/>
                <a:ea typeface="Red Hat Display"/>
                <a:cs typeface="Red Hat Display"/>
                <a:sym typeface="Red Hat Display"/>
              </a:rPr>
              <a:t>High Accuracy Recall Size:     </a:t>
            </a:r>
            <a:r>
              <a:rPr lang="en-GB" sz="933">
                <a:solidFill>
                  <a:srgbClr val="ECECEC"/>
                </a:solidFill>
                <a:latin typeface="Red Hat Display"/>
                <a:ea typeface="Red Hat Display"/>
                <a:cs typeface="Red Hat Display"/>
                <a:sym typeface="Red Hat Display"/>
              </a:rPr>
              <a:t>The ability of the model to recall, and pay perfect attention to X amount of randomized incompressible tokens with 90%+ accuracy. </a:t>
            </a:r>
            <a:br>
              <a:rPr lang="en-GB" sz="933">
                <a:solidFill>
                  <a:srgbClr val="ECECEC"/>
                </a:solidFill>
                <a:latin typeface="Red Hat Display"/>
                <a:ea typeface="Red Hat Display"/>
                <a:cs typeface="Red Hat Display"/>
                <a:sym typeface="Red Hat Display"/>
              </a:rPr>
            </a:br>
            <a:br>
              <a:rPr lang="en-GB" sz="933">
                <a:solidFill>
                  <a:srgbClr val="ECECEC"/>
                </a:solidFill>
                <a:latin typeface="Red Hat Display"/>
                <a:ea typeface="Red Hat Display"/>
                <a:cs typeface="Red Hat Display"/>
                <a:sym typeface="Red Hat Display"/>
              </a:rPr>
            </a:br>
            <a:r>
              <a:rPr lang="en-GB" sz="933" b="1">
                <a:solidFill>
                  <a:srgbClr val="ECECEC"/>
                </a:solidFill>
                <a:latin typeface="Red Hat Display"/>
                <a:ea typeface="Red Hat Display"/>
                <a:cs typeface="Red Hat Display"/>
                <a:sym typeface="Red Hat Display"/>
              </a:rPr>
              <a:t>Effective Context Size:            </a:t>
            </a:r>
            <a:r>
              <a:rPr lang="en-GB" sz="933">
                <a:solidFill>
                  <a:srgbClr val="ECECEC"/>
                </a:solidFill>
                <a:latin typeface="Red Hat Display"/>
                <a:ea typeface="Red Hat Display"/>
                <a:cs typeface="Red Hat Display"/>
                <a:sym typeface="Red Hat Display"/>
              </a:rPr>
              <a:t>Most real world usage does not use randomized data, and is highly compressible. This can be observed in v4 14B models being able to translated documents over 2k          </a:t>
            </a:r>
            <a:endParaRPr sz="2400">
              <a:solidFill>
                <a:srgbClr val="ECECEC"/>
              </a:solidFill>
            </a:endParaRPr>
          </a:p>
          <a:p>
            <a:pPr>
              <a:buClr>
                <a:srgbClr val="000000"/>
              </a:buClr>
              <a:buSzPts val="700"/>
            </a:pPr>
            <a:r>
              <a:rPr lang="en-GB" sz="933">
                <a:solidFill>
                  <a:srgbClr val="ECECEC"/>
                </a:solidFill>
                <a:latin typeface="Red Hat Display"/>
                <a:ea typeface="Red Hat Display"/>
                <a:cs typeface="Red Hat Display"/>
                <a:sym typeface="Red Hat Display"/>
              </a:rPr>
              <a:t>                                                              context size (Despite its limited recall size), due to its ability to compress such data within its recall size.</a:t>
            </a:r>
            <a:br>
              <a:rPr lang="en-GB" sz="933">
                <a:solidFill>
                  <a:srgbClr val="ECECEC"/>
                </a:solidFill>
                <a:latin typeface="Red Hat Display"/>
                <a:ea typeface="Red Hat Display"/>
                <a:cs typeface="Red Hat Display"/>
                <a:sym typeface="Red Hat Display"/>
              </a:rPr>
            </a:br>
            <a:r>
              <a:rPr lang="en-GB" sz="933">
                <a:solidFill>
                  <a:srgbClr val="ECECEC"/>
                </a:solidFill>
                <a:latin typeface="Red Hat Display"/>
                <a:ea typeface="Red Hat Display"/>
                <a:cs typeface="Red Hat Display"/>
                <a:sym typeface="Red Hat Display"/>
              </a:rPr>
              <a:t>	              	              This process is a highly lossy process, similar to humans, with tokens being expected to be discarded (by least importance) after </a:t>
            </a:r>
            <a:r>
              <a:rPr lang="en-GB" sz="933">
                <a:solidFill>
                  <a:srgbClr val="ECECEC"/>
                </a:solidFill>
                <a:latin typeface="Lato"/>
                <a:ea typeface="Lato"/>
                <a:cs typeface="Lato"/>
                <a:sym typeface="Lato"/>
              </a:rPr>
              <a:t>this context size.</a:t>
            </a:r>
            <a:br>
              <a:rPr lang="en-GB" sz="933">
                <a:solidFill>
                  <a:srgbClr val="ECECEC"/>
                </a:solidFill>
                <a:latin typeface="Lato"/>
                <a:ea typeface="Lato"/>
                <a:cs typeface="Lato"/>
                <a:sym typeface="Lato"/>
              </a:rPr>
            </a:br>
            <a:br>
              <a:rPr lang="en-GB" sz="933">
                <a:solidFill>
                  <a:srgbClr val="ECECEC"/>
                </a:solidFill>
                <a:latin typeface="Lato"/>
                <a:ea typeface="Lato"/>
                <a:cs typeface="Lato"/>
                <a:sym typeface="Lato"/>
              </a:rPr>
            </a:br>
            <a:r>
              <a:rPr lang="en-GB" sz="933" b="1">
                <a:solidFill>
                  <a:srgbClr val="ECECEC"/>
                </a:solidFill>
                <a:latin typeface="Lato"/>
                <a:ea typeface="Lato"/>
                <a:cs typeface="Lato"/>
                <a:sym typeface="Lato"/>
              </a:rPr>
              <a:t>Trained Context Size:</a:t>
            </a:r>
            <a:r>
              <a:rPr lang="en-GB" sz="933">
                <a:solidFill>
                  <a:srgbClr val="ECECEC"/>
                </a:solidFill>
                <a:latin typeface="Lato"/>
                <a:ea typeface="Lato"/>
                <a:cs typeface="Lato"/>
                <a:sym typeface="Lato"/>
              </a:rPr>
              <a:t>	                The context size the model has been trained to handle up to (or we plan to train up to)</a:t>
            </a:r>
            <a:endParaRPr sz="933">
              <a:solidFill>
                <a:srgbClr val="ECECEC"/>
              </a:solidFill>
              <a:latin typeface="Lato"/>
              <a:ea typeface="Lato"/>
              <a:cs typeface="Lato"/>
              <a:sym typeface="Lato"/>
            </a:endParaRPr>
          </a:p>
        </p:txBody>
      </p:sp>
      <p:graphicFrame>
        <p:nvGraphicFramePr>
          <p:cNvPr id="331" name="Google Shape;331;p45"/>
          <p:cNvGraphicFramePr/>
          <p:nvPr/>
        </p:nvGraphicFramePr>
        <p:xfrm>
          <a:off x="794512" y="1339127"/>
          <a:ext cx="10531000" cy="2986760"/>
        </p:xfrm>
        <a:graphic>
          <a:graphicData uri="http://schemas.openxmlformats.org/drawingml/2006/table">
            <a:tbl>
              <a:tblPr firstRow="1">
                <a:noFill/>
              </a:tblPr>
              <a:tblGrid>
                <a:gridCol w="1596733">
                  <a:extLst>
                    <a:ext uri="{9D8B030D-6E8A-4147-A177-3AD203B41FA5}">
                      <a16:colId xmlns:a16="http://schemas.microsoft.com/office/drawing/2014/main" val="20000"/>
                    </a:ext>
                  </a:extLst>
                </a:gridCol>
                <a:gridCol w="1616967">
                  <a:extLst>
                    <a:ext uri="{9D8B030D-6E8A-4147-A177-3AD203B41FA5}">
                      <a16:colId xmlns:a16="http://schemas.microsoft.com/office/drawing/2014/main" val="20001"/>
                    </a:ext>
                  </a:extLst>
                </a:gridCol>
                <a:gridCol w="2319500">
                  <a:extLst>
                    <a:ext uri="{9D8B030D-6E8A-4147-A177-3AD203B41FA5}">
                      <a16:colId xmlns:a16="http://schemas.microsoft.com/office/drawing/2014/main" val="20002"/>
                    </a:ext>
                  </a:extLst>
                </a:gridCol>
                <a:gridCol w="2494333">
                  <a:extLst>
                    <a:ext uri="{9D8B030D-6E8A-4147-A177-3AD203B41FA5}">
                      <a16:colId xmlns:a16="http://schemas.microsoft.com/office/drawing/2014/main" val="20003"/>
                    </a:ext>
                  </a:extLst>
                </a:gridCol>
                <a:gridCol w="2503467">
                  <a:extLst>
                    <a:ext uri="{9D8B030D-6E8A-4147-A177-3AD203B41FA5}">
                      <a16:colId xmlns:a16="http://schemas.microsoft.com/office/drawing/2014/main" val="20004"/>
                    </a:ext>
                  </a:extLst>
                </a:gridCol>
              </a:tblGrid>
              <a:tr h="426680">
                <a:tc>
                  <a:txBody>
                    <a:bodyPr/>
                    <a:lstStyle/>
                    <a:p>
                      <a:pPr marL="0" marR="0" lvl="0" indent="0" algn="l" rtl="0">
                        <a:lnSpc>
                          <a:spcPct val="100000"/>
                        </a:lnSpc>
                        <a:spcBef>
                          <a:spcPts val="0"/>
                        </a:spcBef>
                        <a:spcAft>
                          <a:spcPts val="0"/>
                        </a:spcAft>
                        <a:buClr>
                          <a:srgbClr val="000000"/>
                        </a:buClr>
                        <a:buSzPts val="900"/>
                        <a:buFont typeface="Arial"/>
                        <a:buNone/>
                      </a:pPr>
                      <a:r>
                        <a:rPr lang="en-GB" sz="1200" u="none" strike="noStrike" cap="none">
                          <a:solidFill>
                            <a:srgbClr val="01E3BA"/>
                          </a:solidFill>
                          <a:latin typeface="Red Hat Display"/>
                          <a:ea typeface="Red Hat Display"/>
                          <a:cs typeface="Red Hat Display"/>
                          <a:sym typeface="Red Hat Display"/>
                        </a:rPr>
                        <a:t>Architecture</a:t>
                      </a:r>
                      <a:endParaRPr sz="1200" u="none" strike="noStrike" cap="none">
                        <a:solidFill>
                          <a:srgbClr val="01E3BA"/>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rgbClr val="01E3BA"/>
                          </a:solidFill>
                          <a:latin typeface="Red Hat Display"/>
                          <a:ea typeface="Red Hat Display"/>
                          <a:cs typeface="Red Hat Display"/>
                          <a:sym typeface="Red Hat Display"/>
                        </a:rPr>
                        <a:t>Param Count</a:t>
                      </a:r>
                      <a:endParaRPr sz="1200" u="none" strike="noStrike" cap="none">
                        <a:solidFill>
                          <a:srgbClr val="01E3BA"/>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rgbClr val="01E3BA"/>
                          </a:solidFill>
                          <a:latin typeface="Red Hat Display"/>
                          <a:ea typeface="Red Hat Display"/>
                          <a:cs typeface="Red Hat Display"/>
                          <a:sym typeface="Red Hat Display"/>
                        </a:rPr>
                        <a:t>High Accuracy Recall Size</a:t>
                      </a:r>
                      <a:endParaRPr sz="1200" u="none" strike="noStrike" cap="none">
                        <a:solidFill>
                          <a:srgbClr val="01E3BA"/>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rgbClr val="01E3BA"/>
                          </a:solidFill>
                          <a:latin typeface="Red Hat Display"/>
                          <a:ea typeface="Red Hat Display"/>
                          <a:cs typeface="Red Hat Display"/>
                          <a:sym typeface="Red Hat Display"/>
                        </a:rPr>
                        <a:t>Effective Context Length</a:t>
                      </a:r>
                      <a:endParaRPr sz="1200" u="none" strike="noStrike" cap="none">
                        <a:solidFill>
                          <a:srgbClr val="01E3BA"/>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rgbClr val="01E3BA"/>
                          </a:solidFill>
                          <a:latin typeface="Red Hat Display"/>
                          <a:ea typeface="Red Hat Display"/>
                          <a:cs typeface="Red Hat Display"/>
                          <a:sym typeface="Red Hat Display"/>
                        </a:rPr>
                        <a:t>Trained Context Length</a:t>
                      </a:r>
                      <a:endParaRPr sz="1200" u="none" strike="noStrike" cap="none">
                        <a:solidFill>
                          <a:srgbClr val="01E3BA"/>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0"/>
                  </a:ext>
                </a:extLst>
              </a:tr>
              <a:tr h="426680">
                <a:tc>
                  <a:txBody>
                    <a:bodyPr/>
                    <a:lstStyle/>
                    <a:p>
                      <a:pPr marL="0" marR="0" lvl="0" indent="0" algn="l"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RWKV v4</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14 B</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400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800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8,000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1"/>
                  </a:ext>
                </a:extLst>
              </a:tr>
              <a:tr h="426680">
                <a:tc>
                  <a:txBody>
                    <a:bodyPr/>
                    <a:lstStyle/>
                    <a:p>
                      <a:pPr marL="0" marR="0" lvl="0" indent="0" algn="l"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RWKV v5</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0.5 B</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600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1,200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4,000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2"/>
                  </a:ext>
                </a:extLst>
              </a:tr>
              <a:tr h="426680">
                <a:tc>
                  <a:txBody>
                    <a:bodyPr/>
                    <a:lstStyle/>
                    <a:p>
                      <a:pPr marL="0" marR="0" lvl="0" indent="0" algn="l"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RWKV v5</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1.5 B</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1,900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3,800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8,000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3"/>
                  </a:ext>
                </a:extLst>
              </a:tr>
              <a:tr h="426680">
                <a:tc>
                  <a:txBody>
                    <a:bodyPr/>
                    <a:lstStyle/>
                    <a:p>
                      <a:pPr marL="0" marR="0" lvl="0" indent="0" algn="l"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RWKV v5 (est.)</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14 B</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 18,000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 36,000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 48,000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4"/>
                  </a:ext>
                </a:extLst>
              </a:tr>
              <a:tr h="426680">
                <a:tc>
                  <a:txBody>
                    <a:bodyPr/>
                    <a:lstStyle/>
                    <a:p>
                      <a:pPr marL="0" marR="0" lvl="0" indent="0" algn="l"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RWKV v5 (est.)</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40 B</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 50,000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 100,000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 120,000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tc>
                <a:extLst>
                  <a:ext uri="{0D108BD9-81ED-4DB2-BD59-A6C34878D82A}">
                    <a16:rowId xmlns:a16="http://schemas.microsoft.com/office/drawing/2014/main" val="10005"/>
                  </a:ext>
                </a:extLst>
              </a:tr>
              <a:tr h="426680">
                <a:tc>
                  <a:txBody>
                    <a:bodyPr/>
                    <a:lstStyle/>
                    <a:p>
                      <a:pPr marL="0" marR="0" lvl="0" indent="0" algn="l"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RWKV v5 (est.)</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70 B</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 88,000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 176,000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GB" sz="1200" u="none" strike="noStrike" cap="none">
                          <a:solidFill>
                            <a:schemeClr val="lt1"/>
                          </a:solidFill>
                          <a:latin typeface="Red Hat Display"/>
                          <a:ea typeface="Red Hat Display"/>
                          <a:cs typeface="Red Hat Display"/>
                          <a:sym typeface="Red Hat Display"/>
                        </a:rPr>
                        <a:t>~ 200,000</a:t>
                      </a:r>
                      <a:endParaRPr sz="1200" u="none" strike="noStrike" cap="none">
                        <a:solidFill>
                          <a:schemeClr val="lt1"/>
                        </a:solidFill>
                        <a:latin typeface="Red Hat Display"/>
                        <a:ea typeface="Red Hat Display"/>
                        <a:cs typeface="Red Hat Display"/>
                        <a:sym typeface="Red Hat Display"/>
                      </a:endParaRPr>
                    </a:p>
                  </a:txBody>
                  <a:tcPr marL="121900" marR="121900" marT="121900" marB="121900">
                    <a:solidFill>
                      <a:srgbClr val="0070C0"/>
                    </a:solidFill>
                  </a:tcPr>
                </a:tc>
                <a:extLst>
                  <a:ext uri="{0D108BD9-81ED-4DB2-BD59-A6C34878D82A}">
                    <a16:rowId xmlns:a16="http://schemas.microsoft.com/office/drawing/2014/main" val="10006"/>
                  </a:ext>
                </a:extLst>
              </a:tr>
            </a:tbl>
          </a:graphicData>
        </a:graphic>
      </p:graphicFrame>
      <p:sp>
        <p:nvSpPr>
          <p:cNvPr id="332" name="Google Shape;332;p45"/>
          <p:cNvSpPr txBox="1"/>
          <p:nvPr/>
        </p:nvSpPr>
        <p:spPr>
          <a:xfrm>
            <a:off x="711859" y="888256"/>
            <a:ext cx="10657200" cy="410379"/>
          </a:xfrm>
          <a:prstGeom prst="rect">
            <a:avLst/>
          </a:prstGeom>
          <a:noFill/>
          <a:ln>
            <a:noFill/>
          </a:ln>
        </p:spPr>
        <p:txBody>
          <a:bodyPr spcFirstLastPara="1" wrap="square" lIns="121900" tIns="60933" rIns="121900" bIns="60933" anchor="t" anchorCtr="0">
            <a:spAutoFit/>
          </a:bodyPr>
          <a:lstStyle/>
          <a:p>
            <a:r>
              <a:rPr lang="en-GB" sz="1867" b="1">
                <a:solidFill>
                  <a:srgbClr val="02E0B8"/>
                </a:solidFill>
                <a:latin typeface="Red Hat Display"/>
                <a:ea typeface="Red Hat Display"/>
                <a:cs typeface="Red Hat Display"/>
                <a:sym typeface="Red Hat Display"/>
              </a:rPr>
              <a:t>RWKV v5-based model's memory sizes have reached transformer scales</a:t>
            </a:r>
            <a:endParaRPr sz="1867">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图片 3" descr="电路板特写">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sp>
        <p:nvSpPr>
          <p:cNvPr id="2" name="标题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rtlCol="0">
            <a:normAutofit/>
          </a:bodyPr>
          <a:lstStyle/>
          <a:p>
            <a:pPr rtl="0"/>
            <a:endParaRPr lang="zh-CN" altLang="en-US" sz="3200" b="1" dirty="0"/>
          </a:p>
        </p:txBody>
      </p:sp>
      <p:sp>
        <p:nvSpPr>
          <p:cNvPr id="3" name="内容占位符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rtlCol="0">
            <a:normAutofit/>
          </a:bodyPr>
          <a:lstStyle/>
          <a:p>
            <a:pPr rtl="0">
              <a:lnSpc>
                <a:spcPct val="110000"/>
              </a:lnSpc>
            </a:pPr>
            <a:r>
              <a:rPr lang="en-US" altLang="zh-CN" sz="1600" dirty="0"/>
              <a:t>. </a:t>
            </a:r>
            <a:endParaRPr lang="zh-CN" altLang="en-US" sz="1600" dirty="0"/>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4CAF0-2548-71A4-A5C0-949DDFCB1781}"/>
              </a:ext>
            </a:extLst>
          </p:cNvPr>
          <p:cNvPicPr>
            <a:picLocks noChangeAspect="1"/>
          </p:cNvPicPr>
          <p:nvPr/>
        </p:nvPicPr>
        <p:blipFill>
          <a:blip r:embed="rId2"/>
          <a:stretch>
            <a:fillRect/>
          </a:stretch>
        </p:blipFill>
        <p:spPr>
          <a:xfrm>
            <a:off x="986991" y="512517"/>
            <a:ext cx="10265823" cy="5615780"/>
          </a:xfrm>
          <a:prstGeom prst="rect">
            <a:avLst/>
          </a:prstGeom>
        </p:spPr>
      </p:pic>
    </p:spTree>
    <p:extLst>
      <p:ext uri="{BB962C8B-B14F-4D97-AF65-F5344CB8AC3E}">
        <p14:creationId xmlns:p14="http://schemas.microsoft.com/office/powerpoint/2010/main" val="397740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0D916E-BEBB-51D2-07F7-4BB4B48A16EC}"/>
              </a:ext>
            </a:extLst>
          </p:cNvPr>
          <p:cNvPicPr>
            <a:picLocks noChangeAspect="1"/>
          </p:cNvPicPr>
          <p:nvPr/>
        </p:nvPicPr>
        <p:blipFill>
          <a:blip r:embed="rId2"/>
          <a:stretch>
            <a:fillRect/>
          </a:stretch>
        </p:blipFill>
        <p:spPr>
          <a:xfrm>
            <a:off x="965219" y="663956"/>
            <a:ext cx="10031448" cy="5530088"/>
          </a:xfrm>
          <a:prstGeom prst="rect">
            <a:avLst/>
          </a:prstGeom>
        </p:spPr>
      </p:pic>
    </p:spTree>
    <p:extLst>
      <p:ext uri="{BB962C8B-B14F-4D97-AF65-F5344CB8AC3E}">
        <p14:creationId xmlns:p14="http://schemas.microsoft.com/office/powerpoint/2010/main" val="4068209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F33D4-BFE5-74EC-0D3D-1CBA0B1A8C4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2EBDE1E-CB4C-87A4-58EF-1467F1F23DC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302C897-8AF5-7EF7-527B-09C56D2CBE3E}"/>
              </a:ext>
            </a:extLst>
          </p:cNvPr>
          <p:cNvPicPr>
            <a:picLocks noChangeAspect="1"/>
          </p:cNvPicPr>
          <p:nvPr/>
        </p:nvPicPr>
        <p:blipFill>
          <a:blip r:embed="rId2"/>
          <a:stretch>
            <a:fillRect/>
          </a:stretch>
        </p:blipFill>
        <p:spPr>
          <a:xfrm>
            <a:off x="839546" y="549581"/>
            <a:ext cx="10004233" cy="5622619"/>
          </a:xfrm>
          <a:prstGeom prst="rect">
            <a:avLst/>
          </a:prstGeom>
        </p:spPr>
      </p:pic>
    </p:spTree>
    <p:extLst>
      <p:ext uri="{BB962C8B-B14F-4D97-AF65-F5344CB8AC3E}">
        <p14:creationId xmlns:p14="http://schemas.microsoft.com/office/powerpoint/2010/main" val="678951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AC0F3-2BDC-F422-0CAE-774C06CB797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BE3ABD1-5D77-391A-4396-CE433CC8DF2D}"/>
              </a:ext>
            </a:extLst>
          </p:cNvPr>
          <p:cNvSpPr>
            <a:spLocks noGrp="1"/>
          </p:cNvSpPr>
          <p:nvPr>
            <p:ph idx="1"/>
          </p:nvPr>
        </p:nvSpPr>
        <p:spPr/>
        <p:txBody>
          <a:bodyPr>
            <a:normAutofit/>
          </a:bodyPr>
          <a:lstStyle/>
          <a:p>
            <a:endParaRPr lang="zh-CN" altLang="en-US" dirty="0"/>
          </a:p>
        </p:txBody>
      </p:sp>
      <p:pic>
        <p:nvPicPr>
          <p:cNvPr id="5" name="图片 4">
            <a:extLst>
              <a:ext uri="{FF2B5EF4-FFF2-40B4-BE49-F238E27FC236}">
                <a16:creationId xmlns:a16="http://schemas.microsoft.com/office/drawing/2014/main" id="{671824D0-A119-5DC6-E21E-A341D3112EAA}"/>
              </a:ext>
            </a:extLst>
          </p:cNvPr>
          <p:cNvPicPr>
            <a:picLocks noChangeAspect="1"/>
          </p:cNvPicPr>
          <p:nvPr/>
        </p:nvPicPr>
        <p:blipFill>
          <a:blip r:embed="rId2"/>
          <a:stretch>
            <a:fillRect/>
          </a:stretch>
        </p:blipFill>
        <p:spPr>
          <a:xfrm>
            <a:off x="1040241" y="555024"/>
            <a:ext cx="10209226" cy="5773108"/>
          </a:xfrm>
          <a:prstGeom prst="rect">
            <a:avLst/>
          </a:prstGeom>
        </p:spPr>
      </p:pic>
    </p:spTree>
    <p:extLst>
      <p:ext uri="{BB962C8B-B14F-4D97-AF65-F5344CB8AC3E}">
        <p14:creationId xmlns:p14="http://schemas.microsoft.com/office/powerpoint/2010/main" val="168457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562915-6224-CA09-9A3D-172343068060}"/>
              </a:ext>
            </a:extLst>
          </p:cNvPr>
          <p:cNvPicPr>
            <a:picLocks noChangeAspect="1"/>
          </p:cNvPicPr>
          <p:nvPr/>
        </p:nvPicPr>
        <p:blipFill>
          <a:blip r:embed="rId2"/>
          <a:stretch>
            <a:fillRect/>
          </a:stretch>
        </p:blipFill>
        <p:spPr>
          <a:xfrm>
            <a:off x="881606" y="506109"/>
            <a:ext cx="10428787" cy="5845781"/>
          </a:xfrm>
          <a:prstGeom prst="rect">
            <a:avLst/>
          </a:prstGeom>
        </p:spPr>
      </p:pic>
    </p:spTree>
    <p:extLst>
      <p:ext uri="{BB962C8B-B14F-4D97-AF65-F5344CB8AC3E}">
        <p14:creationId xmlns:p14="http://schemas.microsoft.com/office/powerpoint/2010/main" val="329571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0B2BB04-BB64-A680-32E5-FB3F3FB58D5D}"/>
              </a:ext>
            </a:extLst>
          </p:cNvPr>
          <p:cNvPicPr>
            <a:picLocks noChangeAspect="1"/>
          </p:cNvPicPr>
          <p:nvPr/>
        </p:nvPicPr>
        <p:blipFill>
          <a:blip r:embed="rId2"/>
          <a:stretch>
            <a:fillRect/>
          </a:stretch>
        </p:blipFill>
        <p:spPr>
          <a:xfrm>
            <a:off x="617282" y="555096"/>
            <a:ext cx="11174478" cy="5747807"/>
          </a:xfrm>
          <a:prstGeom prst="rect">
            <a:avLst/>
          </a:prstGeom>
        </p:spPr>
      </p:pic>
    </p:spTree>
    <p:extLst>
      <p:ext uri="{BB962C8B-B14F-4D97-AF65-F5344CB8AC3E}">
        <p14:creationId xmlns:p14="http://schemas.microsoft.com/office/powerpoint/2010/main" val="983135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15F02C-03E0-9C7B-D75F-D0BC17AAE200}"/>
              </a:ext>
            </a:extLst>
          </p:cNvPr>
          <p:cNvPicPr>
            <a:picLocks noChangeAspect="1"/>
          </p:cNvPicPr>
          <p:nvPr/>
        </p:nvPicPr>
        <p:blipFill>
          <a:blip r:embed="rId2"/>
          <a:stretch>
            <a:fillRect/>
          </a:stretch>
        </p:blipFill>
        <p:spPr>
          <a:xfrm>
            <a:off x="990502" y="363800"/>
            <a:ext cx="8189784" cy="6130400"/>
          </a:xfrm>
          <a:prstGeom prst="rect">
            <a:avLst/>
          </a:prstGeom>
        </p:spPr>
      </p:pic>
    </p:spTree>
    <p:extLst>
      <p:ext uri="{BB962C8B-B14F-4D97-AF65-F5344CB8AC3E}">
        <p14:creationId xmlns:p14="http://schemas.microsoft.com/office/powerpoint/2010/main" val="152553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6B7058-4F66-FB7A-DA7C-F39ACA7C25EC}"/>
              </a:ext>
            </a:extLst>
          </p:cNvPr>
          <p:cNvPicPr>
            <a:picLocks noChangeAspect="1"/>
          </p:cNvPicPr>
          <p:nvPr/>
        </p:nvPicPr>
        <p:blipFill>
          <a:blip r:embed="rId2"/>
          <a:stretch>
            <a:fillRect/>
          </a:stretch>
        </p:blipFill>
        <p:spPr>
          <a:xfrm>
            <a:off x="1089382" y="476195"/>
            <a:ext cx="9646896" cy="5438376"/>
          </a:xfrm>
          <a:prstGeom prst="rect">
            <a:avLst/>
          </a:prstGeom>
        </p:spPr>
      </p:pic>
    </p:spTree>
    <p:extLst>
      <p:ext uri="{BB962C8B-B14F-4D97-AF65-F5344CB8AC3E}">
        <p14:creationId xmlns:p14="http://schemas.microsoft.com/office/powerpoint/2010/main" val="92451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C70B0D1-32D0-8EAE-E73A-4BE6FCDF6697}"/>
              </a:ext>
            </a:extLst>
          </p:cNvPr>
          <p:cNvPicPr>
            <a:picLocks noChangeAspect="1"/>
          </p:cNvPicPr>
          <p:nvPr/>
        </p:nvPicPr>
        <p:blipFill>
          <a:blip r:embed="rId2"/>
          <a:stretch>
            <a:fillRect/>
          </a:stretch>
        </p:blipFill>
        <p:spPr>
          <a:xfrm>
            <a:off x="1663612" y="300197"/>
            <a:ext cx="7995645" cy="6123908"/>
          </a:xfrm>
          <a:prstGeom prst="rect">
            <a:avLst/>
          </a:prstGeom>
        </p:spPr>
      </p:pic>
    </p:spTree>
    <p:extLst>
      <p:ext uri="{BB962C8B-B14F-4D97-AF65-F5344CB8AC3E}">
        <p14:creationId xmlns:p14="http://schemas.microsoft.com/office/powerpoint/2010/main" val="3077102711"/>
      </p:ext>
    </p:extLst>
  </p:cSld>
  <p:clrMapOvr>
    <a:masterClrMapping/>
  </p:clrMapOvr>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TM02892315[[fn=丝状]]</Template>
  <TotalTime>174</TotalTime>
  <Words>896</Words>
  <Application>Microsoft Office PowerPoint</Application>
  <PresentationFormat>宽屏</PresentationFormat>
  <Paragraphs>107</Paragraphs>
  <Slides>31</Slides>
  <Notes>11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Microsoft YaHei UI</vt:lpstr>
      <vt:lpstr>Noto Sans Symbols</vt:lpstr>
      <vt:lpstr>Red Hat Display</vt:lpstr>
      <vt:lpstr>Arial</vt:lpstr>
      <vt:lpstr>Century Gothic</vt:lpstr>
      <vt:lpstr>Lato</vt:lpstr>
      <vt:lpstr>Wingdings 3</vt:lpstr>
      <vt:lpstr>切片</vt:lpstr>
      <vt:lpstr>LLM微调指北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Problem with english based tokenizer</vt:lpstr>
      <vt:lpstr>The sins of an english tokenizer</vt:lpstr>
      <vt:lpstr>The RWKV World Tokenizer</vt:lpstr>
      <vt:lpstr>RWKV is the world’s greenest AI model (joules per token)</vt:lpstr>
      <vt:lpstr>With an AI model built not just for the english speaking but the World</vt:lpstr>
      <vt:lpstr>RWKV is the leading sub-quadratic transformer architecture alternatives</vt:lpstr>
      <vt:lpstr>Growing support for Transformers alternatives, by major influencers in AI</vt:lpstr>
      <vt:lpstr>Tipping Point: </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 Lorem Ipsum</dc:title>
  <dc:creator>o05214</dc:creator>
  <cp:lastModifiedBy>o05214</cp:lastModifiedBy>
  <cp:revision>11</cp:revision>
  <dcterms:created xsi:type="dcterms:W3CDTF">2023-11-18T12:56:36Z</dcterms:created>
  <dcterms:modified xsi:type="dcterms:W3CDTF">2023-11-18T15:52:45Z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